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 id="2147483971" r:id="rId2"/>
    <p:sldMasterId id="2147483996" r:id="rId3"/>
  </p:sldMasterIdLst>
  <p:notesMasterIdLst>
    <p:notesMasterId r:id="rId64"/>
  </p:notesMasterIdLst>
  <p:handoutMasterIdLst>
    <p:handoutMasterId r:id="rId65"/>
  </p:handoutMasterIdLst>
  <p:sldIdLst>
    <p:sldId id="695" r:id="rId4"/>
    <p:sldId id="647" r:id="rId5"/>
    <p:sldId id="648" r:id="rId6"/>
    <p:sldId id="649" r:id="rId7"/>
    <p:sldId id="710" r:id="rId8"/>
    <p:sldId id="652" r:id="rId9"/>
    <p:sldId id="653" r:id="rId10"/>
    <p:sldId id="601" r:id="rId11"/>
    <p:sldId id="617" r:id="rId12"/>
    <p:sldId id="618" r:id="rId13"/>
    <p:sldId id="619" r:id="rId14"/>
    <p:sldId id="718" r:id="rId15"/>
    <p:sldId id="719" r:id="rId16"/>
    <p:sldId id="720" r:id="rId17"/>
    <p:sldId id="721" r:id="rId18"/>
    <p:sldId id="722" r:id="rId19"/>
    <p:sldId id="518" r:id="rId20"/>
    <p:sldId id="519" r:id="rId21"/>
    <p:sldId id="703" r:id="rId22"/>
    <p:sldId id="704" r:id="rId23"/>
    <p:sldId id="522" r:id="rId24"/>
    <p:sldId id="726" r:id="rId25"/>
    <p:sldId id="727" r:id="rId26"/>
    <p:sldId id="728" r:id="rId27"/>
    <p:sldId id="731" r:id="rId28"/>
    <p:sldId id="732" r:id="rId29"/>
    <p:sldId id="525" r:id="rId30"/>
    <p:sldId id="526" r:id="rId31"/>
    <p:sldId id="527" r:id="rId32"/>
    <p:sldId id="528" r:id="rId33"/>
    <p:sldId id="530" r:id="rId34"/>
    <p:sldId id="531" r:id="rId35"/>
    <p:sldId id="532" r:id="rId36"/>
    <p:sldId id="538" r:id="rId37"/>
    <p:sldId id="539" r:id="rId38"/>
    <p:sldId id="540" r:id="rId39"/>
    <p:sldId id="541" r:id="rId40"/>
    <p:sldId id="542" r:id="rId41"/>
    <p:sldId id="603" r:id="rId42"/>
    <p:sldId id="543" r:id="rId43"/>
    <p:sldId id="606" r:id="rId44"/>
    <p:sldId id="707" r:id="rId45"/>
    <p:sldId id="708" r:id="rId46"/>
    <p:sldId id="545" r:id="rId47"/>
    <p:sldId id="711" r:id="rId48"/>
    <p:sldId id="691" r:id="rId49"/>
    <p:sldId id="692" r:id="rId50"/>
    <p:sldId id="693" r:id="rId51"/>
    <p:sldId id="694" r:id="rId52"/>
    <p:sldId id="548" r:id="rId53"/>
    <p:sldId id="549" r:id="rId54"/>
    <p:sldId id="629" r:id="rId55"/>
    <p:sldId id="723" r:id="rId56"/>
    <p:sldId id="616" r:id="rId57"/>
    <p:sldId id="716" r:id="rId58"/>
    <p:sldId id="725" r:id="rId59"/>
    <p:sldId id="717" r:id="rId60"/>
    <p:sldId id="683" r:id="rId61"/>
    <p:sldId id="713" r:id="rId62"/>
    <p:sldId id="597" r:id="rId63"/>
  </p:sldIdLst>
  <p:sldSz cx="9144000" cy="5143500" type="screen16x9"/>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07">
          <p15:clr>
            <a:srgbClr val="A4A3A4"/>
          </p15:clr>
        </p15:guide>
        <p15:guide id="2" orient="horz" pos="3113">
          <p15:clr>
            <a:srgbClr val="A4A3A4"/>
          </p15:clr>
        </p15:guide>
        <p15:guide id="3" orient="horz" pos="1010">
          <p15:clr>
            <a:srgbClr val="A4A3A4"/>
          </p15:clr>
        </p15:guide>
        <p15:guide id="4" orient="horz" pos="2292">
          <p15:clr>
            <a:srgbClr val="A4A3A4"/>
          </p15:clr>
        </p15:guide>
        <p15:guide id="5" orient="horz" pos="334">
          <p15:clr>
            <a:srgbClr val="A4A3A4"/>
          </p15:clr>
        </p15:guide>
        <p15:guide id="6" pos="167">
          <p15:clr>
            <a:srgbClr val="A4A3A4"/>
          </p15:clr>
        </p15:guide>
        <p15:guide id="7" pos="5054">
          <p15:clr>
            <a:srgbClr val="A4A3A4"/>
          </p15:clr>
        </p15:guide>
        <p15:guide id="8" pos="5613">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en Heyland" initials="DH" lastIdx="0" clrIdx="0">
    <p:extLst>
      <p:ext uri="{19B8F6BF-5375-455C-9EA6-DF929625EA0E}">
        <p15:presenceInfo xmlns:p15="http://schemas.microsoft.com/office/powerpoint/2012/main" userId="d202f7f5018bca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C5F60"/>
    <a:srgbClr val="FF6600"/>
    <a:srgbClr val="808080"/>
    <a:srgbClr val="0F9BC7"/>
    <a:srgbClr val="FFFFFF"/>
    <a:srgbClr val="FF9933"/>
    <a:srgbClr val="C8EFFB"/>
    <a:srgbClr val="BEE396"/>
    <a:srgbClr val="121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81" autoAdjust="0"/>
    <p:restoredTop sz="86889" autoAdjust="0"/>
  </p:normalViewPr>
  <p:slideViewPr>
    <p:cSldViewPr snapToGrid="0">
      <p:cViewPr varScale="1">
        <p:scale>
          <a:sx n="82" d="100"/>
          <a:sy n="82" d="100"/>
        </p:scale>
        <p:origin x="738" y="42"/>
      </p:cViewPr>
      <p:guideLst>
        <p:guide orient="horz" pos="507"/>
        <p:guide orient="horz" pos="3113"/>
        <p:guide orient="horz" pos="1010"/>
        <p:guide orient="horz" pos="2292"/>
        <p:guide orient="horz" pos="334"/>
        <p:guide pos="167"/>
        <p:guide pos="5054"/>
        <p:guide pos="5613"/>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p:scale>
          <a:sx n="70" d="100"/>
          <a:sy n="70" d="100"/>
        </p:scale>
        <p:origin x="-1926" y="1116"/>
      </p:cViewPr>
      <p:guideLst>
        <p:guide orient="horz" pos="2952"/>
        <p:guide pos="22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ainaskar01.gaia.sll.se\fs_kar_usr$\3ng9\_Olav\Studies\Olav\Summary%20WB%20protein%20ICU.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ainaskar01.gaia.sll.se\fs_kar_usr$\3ng9\_Olav\Studies\Olav\Summary%20WB%20protein%20IC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Data!$Q$4:$Q$5</c:f>
              <c:strCache>
                <c:ptCount val="1"/>
                <c:pt idx="0">
                  <c:v>Prot Bal umol/kg/day</c:v>
                </c:pt>
              </c:strCache>
            </c:strRef>
          </c:tx>
          <c:spPr>
            <a:ln w="28575">
              <a:noFill/>
            </a:ln>
          </c:spPr>
          <c:marker>
            <c:symbol val="circle"/>
            <c:size val="8"/>
            <c:spPr>
              <a:solidFill>
                <a:schemeClr val="tx1"/>
              </a:solidFill>
              <a:ln>
                <a:solidFill>
                  <a:schemeClr val="tx1"/>
                </a:solidFill>
              </a:ln>
            </c:spPr>
          </c:marker>
          <c:trendline>
            <c:spPr>
              <a:ln w="50800"/>
            </c:spPr>
            <c:trendlineType val="linear"/>
            <c:dispRSqr val="1"/>
            <c:dispEq val="0"/>
            <c:trendlineLbl>
              <c:layout>
                <c:manualLayout>
                  <c:x val="5.0616579177602802E-2"/>
                  <c:y val="0.32117271799358416"/>
                </c:manualLayout>
              </c:layout>
              <c:numFmt formatCode="General" sourceLinked="0"/>
              <c:txPr>
                <a:bodyPr/>
                <a:lstStyle/>
                <a:p>
                  <a:pPr>
                    <a:defRPr sz="1200"/>
                  </a:pPr>
                  <a:endParaRPr lang="en-US"/>
                </a:p>
              </c:txPr>
            </c:trendlineLbl>
          </c:trendline>
          <c:xVal>
            <c:numRef>
              <c:f>Data!$P$6:$P$154</c:f>
              <c:numCache>
                <c:formatCode>General</c:formatCode>
                <c:ptCount val="149"/>
                <c:pt idx="16" formatCode="0.00">
                  <c:v>0.86266046511627903</c:v>
                </c:pt>
                <c:pt idx="17" formatCode="0.00">
                  <c:v>1.3146092307692308</c:v>
                </c:pt>
                <c:pt idx="18" formatCode="0.00">
                  <c:v>1.0267200000000001</c:v>
                </c:pt>
                <c:pt idx="19" formatCode="0.00">
                  <c:v>0.58821119999999993</c:v>
                </c:pt>
                <c:pt idx="20" formatCode="0.00">
                  <c:v>0</c:v>
                </c:pt>
                <c:pt idx="21" formatCode="0.00">
                  <c:v>1.9739519999999997</c:v>
                </c:pt>
                <c:pt idx="22" formatCode="0.00">
                  <c:v>0.94042140845070421</c:v>
                </c:pt>
                <c:pt idx="23" formatCode="0.00">
                  <c:v>0.67829760000000006</c:v>
                </c:pt>
                <c:pt idx="29" formatCode="0.00">
                  <c:v>0.45835370558375632</c:v>
                </c:pt>
                <c:pt idx="30" formatCode="0.00">
                  <c:v>0.91670741116751264</c:v>
                </c:pt>
                <c:pt idx="31" formatCode="0.00">
                  <c:v>0.57184711111111108</c:v>
                </c:pt>
                <c:pt idx="32" formatCode="0.00">
                  <c:v>1.1436942222222222</c:v>
                </c:pt>
                <c:pt idx="33" formatCode="0.00">
                  <c:v>0.59833333333333327</c:v>
                </c:pt>
                <c:pt idx="34" formatCode="0.00">
                  <c:v>1.1966666666666665</c:v>
                </c:pt>
                <c:pt idx="35" formatCode="0.00">
                  <c:v>0.44862229249011848</c:v>
                </c:pt>
                <c:pt idx="36" formatCode="0.00">
                  <c:v>0.89724458498023696</c:v>
                </c:pt>
                <c:pt idx="37" formatCode="0.00">
                  <c:v>0.62927209411764695</c:v>
                </c:pt>
                <c:pt idx="38" formatCode="0.00">
                  <c:v>1.2585441882352939</c:v>
                </c:pt>
                <c:pt idx="39" formatCode="0.00">
                  <c:v>0.46369745454545452</c:v>
                </c:pt>
                <c:pt idx="40" formatCode="0.00">
                  <c:v>0.92739490909090905</c:v>
                </c:pt>
                <c:pt idx="41" formatCode="0.00">
                  <c:v>0.58306308196721313</c:v>
                </c:pt>
                <c:pt idx="42" formatCode="0.00">
                  <c:v>1.1638662295081967</c:v>
                </c:pt>
                <c:pt idx="43" formatCode="0.00">
                  <c:v>0.58699974193548388</c:v>
                </c:pt>
                <c:pt idx="44" formatCode="0.00">
                  <c:v>1.1739994838709678</c:v>
                </c:pt>
                <c:pt idx="45" formatCode="0.00">
                  <c:v>0.33349779264214047</c:v>
                </c:pt>
                <c:pt idx="46" formatCode="0.00">
                  <c:v>0.82990234113712369</c:v>
                </c:pt>
                <c:pt idx="47" formatCode="0.00">
                  <c:v>0.39849000000000001</c:v>
                </c:pt>
                <c:pt idx="48" formatCode="0.00">
                  <c:v>0.79698000000000002</c:v>
                </c:pt>
                <c:pt idx="49" formatCode="0.00">
                  <c:v>0.6411906976744185</c:v>
                </c:pt>
                <c:pt idx="50" formatCode="0.00">
                  <c:v>1.282381395348837</c:v>
                </c:pt>
                <c:pt idx="51" formatCode="0.00">
                  <c:v>0.48552055427251734</c:v>
                </c:pt>
                <c:pt idx="52" formatCode="0.00">
                  <c:v>0.96626549653579674</c:v>
                </c:pt>
                <c:pt idx="53" formatCode="0.00">
                  <c:v>0.61323843416370105</c:v>
                </c:pt>
                <c:pt idx="54" formatCode="0.00">
                  <c:v>1.3000654804270464</c:v>
                </c:pt>
                <c:pt idx="55" formatCode="0.00">
                  <c:v>0.6954618834080718</c:v>
                </c:pt>
                <c:pt idx="56" formatCode="0.00">
                  <c:v>1.3909237668161436</c:v>
                </c:pt>
                <c:pt idx="57" formatCode="0.00">
                  <c:v>0.6433279999999999</c:v>
                </c:pt>
                <c:pt idx="58" formatCode="0.00">
                  <c:v>1.2881147936507935</c:v>
                </c:pt>
                <c:pt idx="59" formatCode="0.00">
                  <c:v>0.62035200000000001</c:v>
                </c:pt>
                <c:pt idx="60" formatCode="0.00">
                  <c:v>1.0959551999999999</c:v>
                </c:pt>
                <c:pt idx="61" formatCode="0.00">
                  <c:v>0.3243670588235294</c:v>
                </c:pt>
                <c:pt idx="62" formatCode="0.00">
                  <c:v>0.75253157647058821</c:v>
                </c:pt>
                <c:pt idx="82" formatCode="0.00">
                  <c:v>0.58291199999999999</c:v>
                </c:pt>
                <c:pt idx="83" formatCode="0.00">
                  <c:v>0.8246053333333333</c:v>
                </c:pt>
                <c:pt idx="84" formatCode="0.00">
                  <c:v>0.85375999999999996</c:v>
                </c:pt>
                <c:pt idx="85" formatCode="0.00">
                  <c:v>1.0775501234567901</c:v>
                </c:pt>
                <c:pt idx="86" formatCode="0.00">
                  <c:v>0.77681454545454542</c:v>
                </c:pt>
                <c:pt idx="87" formatCode="0.00">
                  <c:v>0.98280318181818171</c:v>
                </c:pt>
                <c:pt idx="88" formatCode="0.00">
                  <c:v>0</c:v>
                </c:pt>
                <c:pt idx="89" formatCode="0.00">
                  <c:v>0.19081052631578946</c:v>
                </c:pt>
                <c:pt idx="90" formatCode="0.00">
                  <c:v>0</c:v>
                </c:pt>
                <c:pt idx="91" formatCode="0.00">
                  <c:v>0.21077906976744185</c:v>
                </c:pt>
                <c:pt idx="92" formatCode="0.00">
                  <c:v>0</c:v>
                </c:pt>
                <c:pt idx="93" formatCode="0.00">
                  <c:v>0.28323437499999998</c:v>
                </c:pt>
                <c:pt idx="94" formatCode="0.00">
                  <c:v>0</c:v>
                </c:pt>
                <c:pt idx="95" formatCode="0.00">
                  <c:v>0.29237096774193544</c:v>
                </c:pt>
                <c:pt idx="101" formatCode="0.00">
                  <c:v>1.3121495327102803</c:v>
                </c:pt>
                <c:pt idx="102" formatCode="0.00">
                  <c:v>2.2769495327102804</c:v>
                </c:pt>
                <c:pt idx="103" formatCode="0.00">
                  <c:v>0.75891891891891883</c:v>
                </c:pt>
                <c:pt idx="104" formatCode="0.00">
                  <c:v>1.7237189189189188</c:v>
                </c:pt>
                <c:pt idx="105" formatCode="0.00">
                  <c:v>0.74598496240601508</c:v>
                </c:pt>
                <c:pt idx="106" formatCode="0.00">
                  <c:v>1.7107849624060152</c:v>
                </c:pt>
                <c:pt idx="107" formatCode="0.00">
                  <c:v>0.7632000000000001</c:v>
                </c:pt>
                <c:pt idx="108" formatCode="0.00">
                  <c:v>1.7280000000000002</c:v>
                </c:pt>
                <c:pt idx="109" formatCode="0.00">
                  <c:v>1.0149397590361446</c:v>
                </c:pt>
                <c:pt idx="110" formatCode="0.00">
                  <c:v>1.9797397590361445</c:v>
                </c:pt>
                <c:pt idx="111" formatCode="0.00">
                  <c:v>0.55714285714285716</c:v>
                </c:pt>
                <c:pt idx="112" formatCode="0.00">
                  <c:v>1.5219428571428573</c:v>
                </c:pt>
                <c:pt idx="113" formatCode="0.00">
                  <c:v>0.66857142857142848</c:v>
                </c:pt>
                <c:pt idx="115" formatCode="0.00">
                  <c:v>0.78</c:v>
                </c:pt>
                <c:pt idx="116" formatCode="0.00">
                  <c:v>1.7448000000000001</c:v>
                </c:pt>
                <c:pt idx="117" formatCode="0.00">
                  <c:v>1.2480000000000002</c:v>
                </c:pt>
                <c:pt idx="118" formatCode="0.00">
                  <c:v>2.2128000000000001</c:v>
                </c:pt>
                <c:pt idx="119" formatCode="0.00">
                  <c:v>0.72595656670113751</c:v>
                </c:pt>
                <c:pt idx="120" formatCode="0.00">
                  <c:v>1.6907565667011375</c:v>
                </c:pt>
                <c:pt idx="121" formatCode="0.00">
                  <c:v>0.96794208893485001</c:v>
                </c:pt>
                <c:pt idx="123" formatCode="0.00">
                  <c:v>0.74608695652173918</c:v>
                </c:pt>
                <c:pt idx="125" formatCode="0.00">
                  <c:v>0.97000120000000001</c:v>
                </c:pt>
                <c:pt idx="126" formatCode="0.00">
                  <c:v>1.9348011999999999</c:v>
                </c:pt>
                <c:pt idx="127" formatCode="0.00">
                  <c:v>1.1999999999999999E-6</c:v>
                </c:pt>
                <c:pt idx="129" formatCode="0.00">
                  <c:v>0.65194029850746271</c:v>
                </c:pt>
                <c:pt idx="130" formatCode="0.00">
                  <c:v>1.6167402985074628</c:v>
                </c:pt>
                <c:pt idx="131" formatCode="0.00">
                  <c:v>0.65194029850746271</c:v>
                </c:pt>
                <c:pt idx="132" formatCode="0.00">
                  <c:v>1.6167402985074628</c:v>
                </c:pt>
                <c:pt idx="133" formatCode="0.00">
                  <c:v>0.60387096774193549</c:v>
                </c:pt>
                <c:pt idx="134" formatCode="0.00">
                  <c:v>1.5686709677419355</c:v>
                </c:pt>
                <c:pt idx="135" formatCode="0.00">
                  <c:v>1.6E-7</c:v>
                </c:pt>
                <c:pt idx="136" formatCode="0.00">
                  <c:v>0.96480160000000004</c:v>
                </c:pt>
                <c:pt idx="137" formatCode="0.00">
                  <c:v>0.4</c:v>
                </c:pt>
                <c:pt idx="138" formatCode="0.00">
                  <c:v>1.3648</c:v>
                </c:pt>
                <c:pt idx="139" formatCode="0.00">
                  <c:v>1.177358490566038E-7</c:v>
                </c:pt>
                <c:pt idx="140" formatCode="0.00">
                  <c:v>0.96480011773584917</c:v>
                </c:pt>
                <c:pt idx="141" formatCode="0.00">
                  <c:v>0.58867924528301885</c:v>
                </c:pt>
                <c:pt idx="142" formatCode="0.00">
                  <c:v>1.5534792452830191</c:v>
                </c:pt>
                <c:pt idx="143" formatCode="0.00">
                  <c:v>0.8221621621621622</c:v>
                </c:pt>
                <c:pt idx="144" formatCode="0.00">
                  <c:v>1.7869621621621623</c:v>
                </c:pt>
                <c:pt idx="145" formatCode="0.00">
                  <c:v>0.312</c:v>
                </c:pt>
                <c:pt idx="146" formatCode="0.00">
                  <c:v>1.2767999999999999</c:v>
                </c:pt>
                <c:pt idx="147" formatCode="0.00">
                  <c:v>0.99839999999999995</c:v>
                </c:pt>
                <c:pt idx="148" formatCode="0.00">
                  <c:v>1.9632000000000001</c:v>
                </c:pt>
              </c:numCache>
            </c:numRef>
          </c:xVal>
          <c:yVal>
            <c:numRef>
              <c:f>Data!$Q$6:$Q$154</c:f>
              <c:numCache>
                <c:formatCode>General</c:formatCode>
                <c:ptCount val="149"/>
                <c:pt idx="16" formatCode="0.00">
                  <c:v>5.1009698519133195</c:v>
                </c:pt>
                <c:pt idx="17" formatCode="0.00">
                  <c:v>1.330893109436829</c:v>
                </c:pt>
                <c:pt idx="18" formatCode="0.00">
                  <c:v>7.6615947313639339</c:v>
                </c:pt>
                <c:pt idx="19" formatCode="0.00">
                  <c:v>-15.110571857923475</c:v>
                </c:pt>
                <c:pt idx="20" formatCode="0.00">
                  <c:v>-4.6176847158253693</c:v>
                </c:pt>
                <c:pt idx="21" formatCode="0.00">
                  <c:v>22.273297023018344</c:v>
                </c:pt>
                <c:pt idx="22" formatCode="0.00">
                  <c:v>9.0340398645176094</c:v>
                </c:pt>
                <c:pt idx="23" formatCode="0.00">
                  <c:v>3.1048469774767824</c:v>
                </c:pt>
                <c:pt idx="29" formatCode="0.00">
                  <c:v>-2.0741757050853096</c:v>
                </c:pt>
                <c:pt idx="30" formatCode="0.00">
                  <c:v>2.5352610396067092</c:v>
                </c:pt>
                <c:pt idx="31" formatCode="0.00">
                  <c:v>3.8835088403592479</c:v>
                </c:pt>
                <c:pt idx="32" formatCode="0.00">
                  <c:v>14.34186076541387</c:v>
                </c:pt>
                <c:pt idx="33" formatCode="0.00">
                  <c:v>-3.0867787644201599</c:v>
                </c:pt>
                <c:pt idx="34" formatCode="0.00">
                  <c:v>7.8740918546772605</c:v>
                </c:pt>
                <c:pt idx="35" formatCode="0.00">
                  <c:v>-4.7789410352485362</c:v>
                </c:pt>
                <c:pt idx="36" formatCode="0.00">
                  <c:v>6.155670831007086</c:v>
                </c:pt>
                <c:pt idx="37" formatCode="0.00">
                  <c:v>-34.180357839694281</c:v>
                </c:pt>
                <c:pt idx="38" formatCode="0.00">
                  <c:v>-12.226872995643603</c:v>
                </c:pt>
                <c:pt idx="39" formatCode="0.00">
                  <c:v>-3.9227177113729397</c:v>
                </c:pt>
                <c:pt idx="40" formatCode="0.00">
                  <c:v>-0.84860382289522818</c:v>
                </c:pt>
                <c:pt idx="41" formatCode="0.00">
                  <c:v>1.7214650416352342</c:v>
                </c:pt>
                <c:pt idx="42" formatCode="0.00">
                  <c:v>13.560169195821942</c:v>
                </c:pt>
                <c:pt idx="43" formatCode="0.00">
                  <c:v>-6.3138040945869989</c:v>
                </c:pt>
                <c:pt idx="44" formatCode="0.00">
                  <c:v>4.9209942167408514</c:v>
                </c:pt>
                <c:pt idx="45" formatCode="0.00">
                  <c:v>-2.5279616342162328</c:v>
                </c:pt>
                <c:pt idx="46" formatCode="0.00">
                  <c:v>10.472083965573376</c:v>
                </c:pt>
                <c:pt idx="47" formatCode="0.00">
                  <c:v>-32.371682826614261</c:v>
                </c:pt>
                <c:pt idx="48" formatCode="0.00">
                  <c:v>10.012213280972006</c:v>
                </c:pt>
                <c:pt idx="49" formatCode="0.00">
                  <c:v>1.3338254287926006</c:v>
                </c:pt>
                <c:pt idx="50" formatCode="0.00">
                  <c:v>9.3314699238450345</c:v>
                </c:pt>
                <c:pt idx="51" formatCode="0.00">
                  <c:v>-0.58319023787561264</c:v>
                </c:pt>
                <c:pt idx="52" formatCode="0.00">
                  <c:v>5.6992970372903784</c:v>
                </c:pt>
                <c:pt idx="53" formatCode="0.00">
                  <c:v>-4.3163223628371696</c:v>
                </c:pt>
                <c:pt idx="54" formatCode="0.00">
                  <c:v>6.1747547206502844</c:v>
                </c:pt>
                <c:pt idx="55" formatCode="0.00">
                  <c:v>1.3924281968613315</c:v>
                </c:pt>
                <c:pt idx="56" formatCode="0.00">
                  <c:v>9.6296137635883667</c:v>
                </c:pt>
                <c:pt idx="57" formatCode="0.00">
                  <c:v>0.10016422084626697</c:v>
                </c:pt>
                <c:pt idx="58" formatCode="0.00">
                  <c:v>13.655750051406642</c:v>
                </c:pt>
                <c:pt idx="59" formatCode="0.00">
                  <c:v>1.4786702002048315</c:v>
                </c:pt>
                <c:pt idx="60" formatCode="0.00">
                  <c:v>8.3344609208948128</c:v>
                </c:pt>
                <c:pt idx="61" formatCode="0.00">
                  <c:v>-0.38213203013908981</c:v>
                </c:pt>
                <c:pt idx="62" formatCode="0.00">
                  <c:v>8.865404842194053</c:v>
                </c:pt>
                <c:pt idx="82" formatCode="0.00">
                  <c:v>1.3600113073521385</c:v>
                </c:pt>
                <c:pt idx="83" formatCode="0.00">
                  <c:v>1.7470861571615188</c:v>
                </c:pt>
                <c:pt idx="84" formatCode="0.00">
                  <c:v>0.54414443987987227</c:v>
                </c:pt>
                <c:pt idx="85" formatCode="0.00">
                  <c:v>3.3526973919925922</c:v>
                </c:pt>
                <c:pt idx="86" formatCode="0.00">
                  <c:v>-12.613869398601395</c:v>
                </c:pt>
                <c:pt idx="87" formatCode="0.00">
                  <c:v>-6.7798558114064207</c:v>
                </c:pt>
                <c:pt idx="88" formatCode="0.00">
                  <c:v>-6.8483979986563313</c:v>
                </c:pt>
                <c:pt idx="89" formatCode="0.00">
                  <c:v>-5.7975258442228323</c:v>
                </c:pt>
                <c:pt idx="90" formatCode="0.00">
                  <c:v>-22.640706331170065</c:v>
                </c:pt>
                <c:pt idx="91" formatCode="0.00">
                  <c:v>-19.997991951508638</c:v>
                </c:pt>
                <c:pt idx="92" formatCode="0.00">
                  <c:v>-10.116421358693984</c:v>
                </c:pt>
                <c:pt idx="93" formatCode="0.00">
                  <c:v>-9.0071393582184029</c:v>
                </c:pt>
                <c:pt idx="94" formatCode="0.00">
                  <c:v>-8.5601397519457407</c:v>
                </c:pt>
                <c:pt idx="95" formatCode="0.00">
                  <c:v>-5.4369426523825766</c:v>
                </c:pt>
                <c:pt idx="101" formatCode="0.00">
                  <c:v>-2.21629509831088</c:v>
                </c:pt>
                <c:pt idx="102" formatCode="0.00">
                  <c:v>13.863614465888432</c:v>
                </c:pt>
                <c:pt idx="103" formatCode="0.00">
                  <c:v>-8.8854282376738922</c:v>
                </c:pt>
                <c:pt idx="104" formatCode="0.00">
                  <c:v>-0.40411278760026903</c:v>
                </c:pt>
                <c:pt idx="105" formatCode="0.00">
                  <c:v>-8.8298879986533905</c:v>
                </c:pt>
                <c:pt idx="106" formatCode="0.00">
                  <c:v>1.5390092571864784</c:v>
                </c:pt>
                <c:pt idx="107" formatCode="0.00">
                  <c:v>-18.276020793749076</c:v>
                </c:pt>
                <c:pt idx="108" formatCode="0.00">
                  <c:v>6.4294326080044328</c:v>
                </c:pt>
                <c:pt idx="109" formatCode="0.00">
                  <c:v>-0.68660801390106485</c:v>
                </c:pt>
                <c:pt idx="110" formatCode="0.00">
                  <c:v>9.3603791320216345</c:v>
                </c:pt>
                <c:pt idx="111" formatCode="0.00">
                  <c:v>-4.2432961258222122</c:v>
                </c:pt>
                <c:pt idx="112" formatCode="0.00">
                  <c:v>5.5880970505925447</c:v>
                </c:pt>
                <c:pt idx="113" formatCode="0.00">
                  <c:v>-4.1706387026908942</c:v>
                </c:pt>
                <c:pt idx="115" formatCode="0.00">
                  <c:v>-2.5052911215195053</c:v>
                </c:pt>
                <c:pt idx="116" formatCode="0.00">
                  <c:v>6.837429165164373</c:v>
                </c:pt>
                <c:pt idx="117" formatCode="0.00">
                  <c:v>2.1696270216513867</c:v>
                </c:pt>
                <c:pt idx="118" formatCode="0.00">
                  <c:v>13.915704487529894</c:v>
                </c:pt>
                <c:pt idx="119" formatCode="0.00">
                  <c:v>-5.9630172498328164</c:v>
                </c:pt>
                <c:pt idx="120" formatCode="0.00">
                  <c:v>7.9391553456445791</c:v>
                </c:pt>
                <c:pt idx="121" formatCode="0.00">
                  <c:v>-4.8038727102618282</c:v>
                </c:pt>
                <c:pt idx="123" formatCode="0.00">
                  <c:v>-1.2381691619568471</c:v>
                </c:pt>
                <c:pt idx="125" formatCode="0.00">
                  <c:v>5.1636384242892674</c:v>
                </c:pt>
                <c:pt idx="126" formatCode="0.00">
                  <c:v>14.398591235222021</c:v>
                </c:pt>
                <c:pt idx="127" formatCode="0.00">
                  <c:v>-5.5371712994554301</c:v>
                </c:pt>
                <c:pt idx="129" formatCode="0.00">
                  <c:v>-8.0111973382171016</c:v>
                </c:pt>
                <c:pt idx="130" formatCode="0.00">
                  <c:v>0.89344955064169085</c:v>
                </c:pt>
                <c:pt idx="131" formatCode="0.00">
                  <c:v>-0.20415077622018885</c:v>
                </c:pt>
                <c:pt idx="132" formatCode="0.00">
                  <c:v>11.637269879412884</c:v>
                </c:pt>
                <c:pt idx="133" formatCode="0.00">
                  <c:v>-17.238629866036817</c:v>
                </c:pt>
                <c:pt idx="134" formatCode="0.00">
                  <c:v>2.396430414729295</c:v>
                </c:pt>
                <c:pt idx="135" formatCode="0.00">
                  <c:v>-4.7293746513222956</c:v>
                </c:pt>
                <c:pt idx="136" formatCode="0.00">
                  <c:v>6.9151482545485052</c:v>
                </c:pt>
                <c:pt idx="137" formatCode="0.00">
                  <c:v>-10.963603663486573</c:v>
                </c:pt>
                <c:pt idx="138" formatCode="0.00">
                  <c:v>-1.9060737737275275</c:v>
                </c:pt>
                <c:pt idx="139" formatCode="0.00">
                  <c:v>-20.5621647866733</c:v>
                </c:pt>
                <c:pt idx="140" formatCode="0.00">
                  <c:v>-10.396932184488861</c:v>
                </c:pt>
                <c:pt idx="141" formatCode="0.00">
                  <c:v>-0.10482436647258453</c:v>
                </c:pt>
                <c:pt idx="142" formatCode="0.00">
                  <c:v>3.6678298356710002</c:v>
                </c:pt>
                <c:pt idx="143" formatCode="0.00">
                  <c:v>-2.1687479222696524</c:v>
                </c:pt>
                <c:pt idx="144" formatCode="0.00">
                  <c:v>9.994913977415564</c:v>
                </c:pt>
                <c:pt idx="145" formatCode="0.00">
                  <c:v>-1.9509068113078598</c:v>
                </c:pt>
                <c:pt idx="146" formatCode="0.00">
                  <c:v>7.2571262000921379</c:v>
                </c:pt>
                <c:pt idx="147" formatCode="0.00">
                  <c:v>-4.9099440680506135</c:v>
                </c:pt>
                <c:pt idx="148" formatCode="0.00">
                  <c:v>13.50778981340649</c:v>
                </c:pt>
              </c:numCache>
            </c:numRef>
          </c:yVal>
          <c:smooth val="0"/>
        </c:ser>
        <c:dLbls>
          <c:showLegendKey val="0"/>
          <c:showVal val="0"/>
          <c:showCatName val="0"/>
          <c:showSerName val="0"/>
          <c:showPercent val="0"/>
          <c:showBubbleSize val="0"/>
        </c:dLbls>
        <c:axId val="112871888"/>
        <c:axId val="112868360"/>
      </c:scatterChart>
      <c:valAx>
        <c:axId val="112871888"/>
        <c:scaling>
          <c:orientation val="minMax"/>
        </c:scaling>
        <c:delete val="0"/>
        <c:axPos val="b"/>
        <c:title>
          <c:tx>
            <c:rich>
              <a:bodyPr/>
              <a:lstStyle/>
              <a:p>
                <a:pPr>
                  <a:defRPr sz="1200"/>
                </a:pPr>
                <a:r>
                  <a:rPr lang="en-US" sz="1200"/>
                  <a:t>Total</a:t>
                </a:r>
                <a:r>
                  <a:rPr lang="en-US" sz="1200" baseline="0"/>
                  <a:t> AA intake (g/kg/day)</a:t>
                </a:r>
                <a:endParaRPr lang="en-US" sz="1200"/>
              </a:p>
            </c:rich>
          </c:tx>
          <c:overlay val="0"/>
        </c:title>
        <c:numFmt formatCode="0.0" sourceLinked="0"/>
        <c:majorTickMark val="none"/>
        <c:minorTickMark val="none"/>
        <c:tickLblPos val="low"/>
        <c:txPr>
          <a:bodyPr rot="0" vert="horz"/>
          <a:lstStyle/>
          <a:p>
            <a:pPr>
              <a:defRPr sz="1400" b="0" i="0" u="none" strike="noStrike" baseline="0">
                <a:solidFill>
                  <a:schemeClr val="tx1"/>
                </a:solidFill>
                <a:latin typeface="Calibri"/>
                <a:ea typeface="Calibri"/>
                <a:cs typeface="Calibri"/>
              </a:defRPr>
            </a:pPr>
            <a:endParaRPr lang="en-US"/>
          </a:p>
        </c:txPr>
        <c:crossAx val="112868360"/>
        <c:crosses val="autoZero"/>
        <c:crossBetween val="midCat"/>
      </c:valAx>
      <c:valAx>
        <c:axId val="112868360"/>
        <c:scaling>
          <c:orientation val="minMax"/>
        </c:scaling>
        <c:delete val="0"/>
        <c:axPos val="l"/>
        <c:title>
          <c:tx>
            <c:rich>
              <a:bodyPr/>
              <a:lstStyle/>
              <a:p>
                <a:pPr>
                  <a:defRPr sz="1200">
                    <a:latin typeface="+mn-lt"/>
                  </a:defRPr>
                </a:pPr>
                <a:r>
                  <a:rPr lang="en-US" sz="1200">
                    <a:latin typeface="+mn-lt"/>
                  </a:rPr>
                  <a:t>WB</a:t>
                </a:r>
                <a:r>
                  <a:rPr lang="en-US" sz="1200" baseline="0">
                    <a:latin typeface="+mn-lt"/>
                  </a:rPr>
                  <a:t> Protein net balance (</a:t>
                </a:r>
                <a:r>
                  <a:rPr lang="en-US" sz="1200" baseline="0">
                    <a:latin typeface="+mn-lt"/>
                    <a:cs typeface="Times New Roman"/>
                  </a:rPr>
                  <a:t>µ</a:t>
                </a:r>
                <a:r>
                  <a:rPr lang="en-US" sz="1200" baseline="0">
                    <a:latin typeface="+mn-lt"/>
                  </a:rPr>
                  <a:t>mol/kg/day)</a:t>
                </a:r>
                <a:endParaRPr lang="en-US" sz="1200">
                  <a:latin typeface="+mn-lt"/>
                </a:endParaRPr>
              </a:p>
            </c:rich>
          </c:tx>
          <c:overlay val="0"/>
        </c:title>
        <c:numFmt formatCode="0" sourceLinked="0"/>
        <c:majorTickMark val="none"/>
        <c:minorTickMark val="none"/>
        <c:tickLblPos val="nextTo"/>
        <c:txPr>
          <a:bodyPr/>
          <a:lstStyle/>
          <a:p>
            <a:pPr>
              <a:defRPr sz="1400"/>
            </a:pPr>
            <a:endParaRPr lang="en-US"/>
          </a:p>
        </c:txPr>
        <c:crossAx val="112871888"/>
        <c:crosses val="autoZero"/>
        <c:crossBetween val="midCat"/>
      </c:valAx>
      <c:spPr>
        <a:noFill/>
        <a:ln w="25400">
          <a:noFill/>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Data!$R$4:$R$5</c:f>
              <c:strCache>
                <c:ptCount val="1"/>
                <c:pt idx="0">
                  <c:v>Phe Ox. umol/kg/day</c:v>
                </c:pt>
              </c:strCache>
            </c:strRef>
          </c:tx>
          <c:spPr>
            <a:ln w="28575">
              <a:noFill/>
            </a:ln>
          </c:spPr>
          <c:marker>
            <c:symbol val="circle"/>
            <c:size val="8"/>
            <c:spPr>
              <a:solidFill>
                <a:schemeClr val="tx1"/>
              </a:solidFill>
              <a:ln>
                <a:solidFill>
                  <a:schemeClr val="tx1"/>
                </a:solidFill>
              </a:ln>
            </c:spPr>
          </c:marker>
          <c:trendline>
            <c:spPr>
              <a:ln w="50800"/>
            </c:spPr>
            <c:trendlineType val="linear"/>
            <c:dispRSqr val="1"/>
            <c:dispEq val="0"/>
            <c:trendlineLbl>
              <c:layout>
                <c:manualLayout>
                  <c:x val="5.5900106147929104E-2"/>
                  <c:y val="-0.3431713158393494"/>
                </c:manualLayout>
              </c:layout>
              <c:numFmt formatCode="General" sourceLinked="0"/>
              <c:txPr>
                <a:bodyPr/>
                <a:lstStyle/>
                <a:p>
                  <a:pPr>
                    <a:defRPr sz="1200"/>
                  </a:pPr>
                  <a:endParaRPr lang="en-US"/>
                </a:p>
              </c:txPr>
            </c:trendlineLbl>
          </c:trendline>
          <c:xVal>
            <c:numRef>
              <c:f>Data!$P$6:$P$154</c:f>
              <c:numCache>
                <c:formatCode>General</c:formatCode>
                <c:ptCount val="149"/>
                <c:pt idx="16" formatCode="0.00">
                  <c:v>0.86266046511627903</c:v>
                </c:pt>
                <c:pt idx="17" formatCode="0.00">
                  <c:v>1.3146092307692308</c:v>
                </c:pt>
                <c:pt idx="18" formatCode="0.00">
                  <c:v>1.0267200000000001</c:v>
                </c:pt>
                <c:pt idx="19" formatCode="0.00">
                  <c:v>0.58821119999999993</c:v>
                </c:pt>
                <c:pt idx="20" formatCode="0.00">
                  <c:v>0</c:v>
                </c:pt>
                <c:pt idx="21" formatCode="0.00">
                  <c:v>1.9739519999999997</c:v>
                </c:pt>
                <c:pt idx="22" formatCode="0.00">
                  <c:v>0.94042140845070421</c:v>
                </c:pt>
                <c:pt idx="23" formatCode="0.00">
                  <c:v>0.67829760000000006</c:v>
                </c:pt>
                <c:pt idx="29" formatCode="0.00">
                  <c:v>0.45835370558375632</c:v>
                </c:pt>
                <c:pt idx="30" formatCode="0.00">
                  <c:v>0.91670741116751264</c:v>
                </c:pt>
                <c:pt idx="31" formatCode="0.00">
                  <c:v>0.57184711111111108</c:v>
                </c:pt>
                <c:pt idx="32" formatCode="0.00">
                  <c:v>1.1436942222222222</c:v>
                </c:pt>
                <c:pt idx="33" formatCode="0.00">
                  <c:v>0.59833333333333327</c:v>
                </c:pt>
                <c:pt idx="34" formatCode="0.00">
                  <c:v>1.1966666666666665</c:v>
                </c:pt>
                <c:pt idx="35" formatCode="0.00">
                  <c:v>0.44862229249011848</c:v>
                </c:pt>
                <c:pt idx="36" formatCode="0.00">
                  <c:v>0.89724458498023696</c:v>
                </c:pt>
                <c:pt idx="37" formatCode="0.00">
                  <c:v>0.62927209411764695</c:v>
                </c:pt>
                <c:pt idx="38" formatCode="0.00">
                  <c:v>1.2585441882352939</c:v>
                </c:pt>
                <c:pt idx="39" formatCode="0.00">
                  <c:v>0.46369745454545452</c:v>
                </c:pt>
                <c:pt idx="40" formatCode="0.00">
                  <c:v>0.92739490909090905</c:v>
                </c:pt>
                <c:pt idx="41" formatCode="0.00">
                  <c:v>0.58306308196721313</c:v>
                </c:pt>
                <c:pt idx="42" formatCode="0.00">
                  <c:v>1.1638662295081967</c:v>
                </c:pt>
                <c:pt idx="43" formatCode="0.00">
                  <c:v>0.58699974193548388</c:v>
                </c:pt>
                <c:pt idx="44" formatCode="0.00">
                  <c:v>1.1739994838709678</c:v>
                </c:pt>
                <c:pt idx="45" formatCode="0.00">
                  <c:v>0.33349779264214047</c:v>
                </c:pt>
                <c:pt idx="46" formatCode="0.00">
                  <c:v>0.82990234113712369</c:v>
                </c:pt>
                <c:pt idx="47" formatCode="0.00">
                  <c:v>0.39849000000000001</c:v>
                </c:pt>
                <c:pt idx="48" formatCode="0.00">
                  <c:v>0.79698000000000002</c:v>
                </c:pt>
                <c:pt idx="49" formatCode="0.00">
                  <c:v>0.6411906976744185</c:v>
                </c:pt>
                <c:pt idx="50" formatCode="0.00">
                  <c:v>1.282381395348837</c:v>
                </c:pt>
                <c:pt idx="51" formatCode="0.00">
                  <c:v>0.48552055427251734</c:v>
                </c:pt>
                <c:pt idx="52" formatCode="0.00">
                  <c:v>0.96626549653579674</c:v>
                </c:pt>
                <c:pt idx="53" formatCode="0.00">
                  <c:v>0.61323843416370105</c:v>
                </c:pt>
                <c:pt idx="54" formatCode="0.00">
                  <c:v>1.3000654804270464</c:v>
                </c:pt>
                <c:pt idx="55" formatCode="0.00">
                  <c:v>0.6954618834080718</c:v>
                </c:pt>
                <c:pt idx="56" formatCode="0.00">
                  <c:v>1.3909237668161436</c:v>
                </c:pt>
                <c:pt idx="57" formatCode="0.00">
                  <c:v>0.6433279999999999</c:v>
                </c:pt>
                <c:pt idx="58" formatCode="0.00">
                  <c:v>1.2881147936507935</c:v>
                </c:pt>
                <c:pt idx="59" formatCode="0.00">
                  <c:v>0.62035200000000001</c:v>
                </c:pt>
                <c:pt idx="60" formatCode="0.00">
                  <c:v>1.0959551999999999</c:v>
                </c:pt>
                <c:pt idx="61" formatCode="0.00">
                  <c:v>0.3243670588235294</c:v>
                </c:pt>
                <c:pt idx="62" formatCode="0.00">
                  <c:v>0.75253157647058821</c:v>
                </c:pt>
                <c:pt idx="82" formatCode="0.00">
                  <c:v>0.58291199999999999</c:v>
                </c:pt>
                <c:pt idx="83" formatCode="0.00">
                  <c:v>0.8246053333333333</c:v>
                </c:pt>
                <c:pt idx="84" formatCode="0.00">
                  <c:v>0.85375999999999996</c:v>
                </c:pt>
                <c:pt idx="85" formatCode="0.00">
                  <c:v>1.0775501234567901</c:v>
                </c:pt>
                <c:pt idx="86" formatCode="0.00">
                  <c:v>0.77681454545454542</c:v>
                </c:pt>
                <c:pt idx="87" formatCode="0.00">
                  <c:v>0.98280318181818171</c:v>
                </c:pt>
                <c:pt idx="88" formatCode="0.00">
                  <c:v>0</c:v>
                </c:pt>
                <c:pt idx="89" formatCode="0.00">
                  <c:v>0.19081052631578946</c:v>
                </c:pt>
                <c:pt idx="90" formatCode="0.00">
                  <c:v>0</c:v>
                </c:pt>
                <c:pt idx="91" formatCode="0.00">
                  <c:v>0.21077906976744185</c:v>
                </c:pt>
                <c:pt idx="92" formatCode="0.00">
                  <c:v>0</c:v>
                </c:pt>
                <c:pt idx="93" formatCode="0.00">
                  <c:v>0.28323437499999998</c:v>
                </c:pt>
                <c:pt idx="94" formatCode="0.00">
                  <c:v>0</c:v>
                </c:pt>
                <c:pt idx="95" formatCode="0.00">
                  <c:v>0.29237096774193544</c:v>
                </c:pt>
                <c:pt idx="101" formatCode="0.00">
                  <c:v>1.3121495327102803</c:v>
                </c:pt>
                <c:pt idx="102" formatCode="0.00">
                  <c:v>2.2769495327102804</c:v>
                </c:pt>
                <c:pt idx="103" formatCode="0.00">
                  <c:v>0.75891891891891883</c:v>
                </c:pt>
                <c:pt idx="104" formatCode="0.00">
                  <c:v>1.7237189189189188</c:v>
                </c:pt>
                <c:pt idx="105" formatCode="0.00">
                  <c:v>0.74598496240601508</c:v>
                </c:pt>
                <c:pt idx="106" formatCode="0.00">
                  <c:v>1.7107849624060152</c:v>
                </c:pt>
                <c:pt idx="107" formatCode="0.00">
                  <c:v>0.7632000000000001</c:v>
                </c:pt>
                <c:pt idx="108" formatCode="0.00">
                  <c:v>1.7280000000000002</c:v>
                </c:pt>
                <c:pt idx="109" formatCode="0.00">
                  <c:v>1.0149397590361446</c:v>
                </c:pt>
                <c:pt idx="110" formatCode="0.00">
                  <c:v>1.9797397590361445</c:v>
                </c:pt>
                <c:pt idx="111" formatCode="0.00">
                  <c:v>0.55714285714285716</c:v>
                </c:pt>
                <c:pt idx="112" formatCode="0.00">
                  <c:v>1.5219428571428573</c:v>
                </c:pt>
                <c:pt idx="113" formatCode="0.00">
                  <c:v>0.66857142857142848</c:v>
                </c:pt>
                <c:pt idx="115" formatCode="0.00">
                  <c:v>0.78</c:v>
                </c:pt>
                <c:pt idx="116" formatCode="0.00">
                  <c:v>1.7448000000000001</c:v>
                </c:pt>
                <c:pt idx="117" formatCode="0.00">
                  <c:v>1.2480000000000002</c:v>
                </c:pt>
                <c:pt idx="118" formatCode="0.00">
                  <c:v>2.2128000000000001</c:v>
                </c:pt>
                <c:pt idx="119" formatCode="0.00">
                  <c:v>0.72595656670113751</c:v>
                </c:pt>
                <c:pt idx="120" formatCode="0.00">
                  <c:v>1.6907565667011375</c:v>
                </c:pt>
                <c:pt idx="121" formatCode="0.00">
                  <c:v>0.96794208893485001</c:v>
                </c:pt>
                <c:pt idx="123" formatCode="0.00">
                  <c:v>0.74608695652173918</c:v>
                </c:pt>
                <c:pt idx="125" formatCode="0.00">
                  <c:v>0.97000120000000001</c:v>
                </c:pt>
                <c:pt idx="126" formatCode="0.00">
                  <c:v>1.9348011999999999</c:v>
                </c:pt>
                <c:pt idx="127" formatCode="0.00">
                  <c:v>1.1999999999999999E-6</c:v>
                </c:pt>
                <c:pt idx="129" formatCode="0.00">
                  <c:v>0.65194029850746271</c:v>
                </c:pt>
                <c:pt idx="130" formatCode="0.00">
                  <c:v>1.6167402985074628</c:v>
                </c:pt>
                <c:pt idx="131" formatCode="0.00">
                  <c:v>0.65194029850746271</c:v>
                </c:pt>
                <c:pt idx="132" formatCode="0.00">
                  <c:v>1.6167402985074628</c:v>
                </c:pt>
                <c:pt idx="133" formatCode="0.00">
                  <c:v>0.60387096774193549</c:v>
                </c:pt>
                <c:pt idx="134" formatCode="0.00">
                  <c:v>1.5686709677419355</c:v>
                </c:pt>
                <c:pt idx="135" formatCode="0.00">
                  <c:v>1.6E-7</c:v>
                </c:pt>
                <c:pt idx="136" formatCode="0.00">
                  <c:v>0.96480160000000004</c:v>
                </c:pt>
                <c:pt idx="137" formatCode="0.00">
                  <c:v>0.4</c:v>
                </c:pt>
                <c:pt idx="138" formatCode="0.00">
                  <c:v>1.3648</c:v>
                </c:pt>
                <c:pt idx="139" formatCode="0.00">
                  <c:v>1.177358490566038E-7</c:v>
                </c:pt>
                <c:pt idx="140" formatCode="0.00">
                  <c:v>0.96480011773584917</c:v>
                </c:pt>
                <c:pt idx="141" formatCode="0.00">
                  <c:v>0.58867924528301885</c:v>
                </c:pt>
                <c:pt idx="142" formatCode="0.00">
                  <c:v>1.5534792452830191</c:v>
                </c:pt>
                <c:pt idx="143" formatCode="0.00">
                  <c:v>0.8221621621621622</c:v>
                </c:pt>
                <c:pt idx="144" formatCode="0.00">
                  <c:v>1.7869621621621623</c:v>
                </c:pt>
                <c:pt idx="145" formatCode="0.00">
                  <c:v>0.312</c:v>
                </c:pt>
                <c:pt idx="146" formatCode="0.00">
                  <c:v>1.2767999999999999</c:v>
                </c:pt>
                <c:pt idx="147" formatCode="0.00">
                  <c:v>0.99839999999999995</c:v>
                </c:pt>
                <c:pt idx="148" formatCode="0.00">
                  <c:v>1.9632000000000001</c:v>
                </c:pt>
              </c:numCache>
            </c:numRef>
          </c:xVal>
          <c:yVal>
            <c:numRef>
              <c:f>Data!$R$6:$R$154</c:f>
              <c:numCache>
                <c:formatCode>General</c:formatCode>
                <c:ptCount val="149"/>
                <c:pt idx="16" formatCode="0\.0">
                  <c:v>10.288177434908388</c:v>
                </c:pt>
                <c:pt idx="17" formatCode="0\.0">
                  <c:v>22.120645352101629</c:v>
                </c:pt>
                <c:pt idx="18" formatCode="0\.0">
                  <c:v>10.6542386019694</c:v>
                </c:pt>
                <c:pt idx="19" formatCode="0\.0">
                  <c:v>25.603771857923491</c:v>
                </c:pt>
                <c:pt idx="20" formatCode="0\.0">
                  <c:v>4.617684715825372</c:v>
                </c:pt>
                <c:pt idx="21" formatCode="0\.0">
                  <c:v>12.940369643648328</c:v>
                </c:pt>
                <c:pt idx="22" formatCode="0\.0">
                  <c:v>7.7422981636513963</c:v>
                </c:pt>
                <c:pt idx="23" formatCode="0\.0">
                  <c:v>8.9954196891898821</c:v>
                </c:pt>
                <c:pt idx="27" formatCode="0\.0">
                  <c:v>0</c:v>
                </c:pt>
                <c:pt idx="28" formatCode="0\.0">
                  <c:v>0</c:v>
                </c:pt>
                <c:pt idx="29" formatCode="0\.0">
                  <c:v>11.949048801532021</c:v>
                </c:pt>
                <c:pt idx="30" formatCode="0\.0">
                  <c:v>17.214485153286688</c:v>
                </c:pt>
                <c:pt idx="31" formatCode="0\.0">
                  <c:v>8.4364911596407506</c:v>
                </c:pt>
                <c:pt idx="32" formatCode="0\.0">
                  <c:v>10.298139234586138</c:v>
                </c:pt>
                <c:pt idx="33" formatCode="0\.0">
                  <c:v>15.977403764420155</c:v>
                </c:pt>
                <c:pt idx="34" formatCode="0\.0">
                  <c:v>17.907158145322732</c:v>
                </c:pt>
                <c:pt idx="35" formatCode="0\.0">
                  <c:v>14.444158426552875</c:v>
                </c:pt>
                <c:pt idx="36" formatCode="0\.0">
                  <c:v>13.174763951601602</c:v>
                </c:pt>
                <c:pt idx="37" formatCode="0\.0">
                  <c:v>47.737534310282506</c:v>
                </c:pt>
                <c:pt idx="38" formatCode="0\.0">
                  <c:v>39.341225936820067</c:v>
                </c:pt>
                <c:pt idx="39" formatCode="0\.0">
                  <c:v>13.912717711372931</c:v>
                </c:pt>
                <c:pt idx="40" formatCode="0\.0">
                  <c:v>20.828603822895232</c:v>
                </c:pt>
                <c:pt idx="41" formatCode="0\.0">
                  <c:v>10.840174302627059</c:v>
                </c:pt>
                <c:pt idx="42" formatCode="0\.0">
                  <c:v>11.514420968112496</c:v>
                </c:pt>
                <c:pt idx="43" formatCode="0\.0">
                  <c:v>18.960255707490219</c:v>
                </c:pt>
                <c:pt idx="44" formatCode="0\.0">
                  <c:v>20.3719090090656</c:v>
                </c:pt>
                <c:pt idx="45" formatCode="0\.0">
                  <c:v>9.7129114669921552</c:v>
                </c:pt>
                <c:pt idx="46" formatCode="0\.0">
                  <c:v>7.4075146966339824</c:v>
                </c:pt>
                <c:pt idx="47" formatCode="0\.0">
                  <c:v>40.956839076614258</c:v>
                </c:pt>
                <c:pt idx="48" formatCode="0\.0">
                  <c:v>7.1580992190279851</c:v>
                </c:pt>
                <c:pt idx="49" formatCode="0\.0">
                  <c:v>12.480128059579492</c:v>
                </c:pt>
                <c:pt idx="50" formatCode="0\.0">
                  <c:v>18.296437052899151</c:v>
                </c:pt>
                <c:pt idx="51" formatCode="0\.0">
                  <c:v>11.043351900693169</c:v>
                </c:pt>
                <c:pt idx="52" formatCode="0\.0">
                  <c:v>15.118139452317005</c:v>
                </c:pt>
                <c:pt idx="53" formatCode="0\.0">
                  <c:v>17.528066135079158</c:v>
                </c:pt>
                <c:pt idx="54" formatCode="0\.0">
                  <c:v>21.834142076502733</c:v>
                </c:pt>
                <c:pt idx="55" formatCode="0\.0">
                  <c:v>13.590755659640902</c:v>
                </c:pt>
                <c:pt idx="56" formatCode="0\.0">
                  <c:v>20.336753949416124</c:v>
                </c:pt>
                <c:pt idx="57" formatCode="0\.0">
                  <c:v>13.75983577915374</c:v>
                </c:pt>
                <c:pt idx="58" formatCode="0\.0">
                  <c:v>14.095678520021918</c:v>
                </c:pt>
                <c:pt idx="59" formatCode="0\.0">
                  <c:v>11.886329799795162</c:v>
                </c:pt>
                <c:pt idx="60" formatCode="0\.0">
                  <c:v>15.277039079105199</c:v>
                </c:pt>
                <c:pt idx="61" formatCode="0\.0">
                  <c:v>7.3703673242567369</c:v>
                </c:pt>
                <c:pt idx="62" formatCode="0\.0">
                  <c:v>7.3473010401588832</c:v>
                </c:pt>
                <c:pt idx="67" formatCode="0\.0">
                  <c:v>0</c:v>
                </c:pt>
                <c:pt idx="68" formatCode="0\.0">
                  <c:v>0</c:v>
                </c:pt>
                <c:pt idx="82" formatCode="0\.0">
                  <c:v>9.0386553593145269</c:v>
                </c:pt>
                <c:pt idx="83" formatCode="0\.0">
                  <c:v>8.6515805095051501</c:v>
                </c:pt>
                <c:pt idx="84" formatCode="0\.0">
                  <c:v>14.686225930490489</c:v>
                </c:pt>
                <c:pt idx="85" formatCode="0\.0">
                  <c:v>11.877672978377772</c:v>
                </c:pt>
                <c:pt idx="86" formatCode="0\.0">
                  <c:v>26.471596671328669</c:v>
                </c:pt>
                <c:pt idx="87" formatCode="0\.0">
                  <c:v>20.637583084133688</c:v>
                </c:pt>
                <c:pt idx="88" formatCode="0\.0">
                  <c:v>6.8483979986563277</c:v>
                </c:pt>
                <c:pt idx="89" formatCode="0\.0">
                  <c:v>5.7975258442228297</c:v>
                </c:pt>
                <c:pt idx="90" formatCode="0\.0">
                  <c:v>28.512799354425876</c:v>
                </c:pt>
                <c:pt idx="91" formatCode="0\.0">
                  <c:v>25.870084974764453</c:v>
                </c:pt>
                <c:pt idx="92" formatCode="0\.0">
                  <c:v>10.116421358693986</c:v>
                </c:pt>
                <c:pt idx="93" formatCode="0\.0">
                  <c:v>9.0071393582184047</c:v>
                </c:pt>
                <c:pt idx="94" formatCode="0\.0">
                  <c:v>8.5601397519457425</c:v>
                </c:pt>
                <c:pt idx="95" formatCode="0\.0">
                  <c:v>5.4369426523825775</c:v>
                </c:pt>
                <c:pt idx="99">
                  <c:v>0</c:v>
                </c:pt>
                <c:pt idx="100">
                  <c:v>0</c:v>
                </c:pt>
                <c:pt idx="101" formatCode="0\.0">
                  <c:v>16.333202744521994</c:v>
                </c:pt>
                <c:pt idx="102" formatCode="0\.0">
                  <c:v>11.921699530728255</c:v>
                </c:pt>
                <c:pt idx="103" formatCode="0\.0">
                  <c:v>17.238786540344258</c:v>
                </c:pt>
                <c:pt idx="104" formatCode="0\.0">
                  <c:v>21.434078401544177</c:v>
                </c:pt>
                <c:pt idx="105" formatCode="0\.0">
                  <c:v>17.51767287276418</c:v>
                </c:pt>
                <c:pt idx="106" formatCode="0\.0">
                  <c:v>17.652630450326246</c:v>
                </c:pt>
                <c:pt idx="107" formatCode="0\.0">
                  <c:v>26.201144216892068</c:v>
                </c:pt>
                <c:pt idx="108" formatCode="0\.0">
                  <c:v>10.050812893201901</c:v>
                </c:pt>
                <c:pt idx="109" formatCode="0\.0">
                  <c:v>11.022050950863711</c:v>
                </c:pt>
                <c:pt idx="110" formatCode="0\.0">
                  <c:v>13.716580058632195</c:v>
                </c:pt>
                <c:pt idx="111" formatCode="0\.0">
                  <c:v>10.52521321272576</c:v>
                </c:pt>
                <c:pt idx="112" formatCode="0\.0">
                  <c:v>11.58848434728408</c:v>
                </c:pt>
                <c:pt idx="113" formatCode="0\.0">
                  <c:v>12.195689238584448</c:v>
                </c:pt>
                <c:pt idx="115" formatCode="0\.0">
                  <c:v>6.4604400599216545</c:v>
                </c:pt>
                <c:pt idx="116" formatCode="0\.0">
                  <c:v>12.005540529338708</c:v>
                </c:pt>
                <c:pt idx="117" formatCode="0\.0">
                  <c:v>11.486558687205271</c:v>
                </c:pt>
                <c:pt idx="118" formatCode="0\.0">
                  <c:v>10.307552258861156</c:v>
                </c:pt>
                <c:pt idx="119" formatCode="0\.0">
                  <c:v>11.883522149632483</c:v>
                </c:pt>
                <c:pt idx="120" formatCode="0\.0">
                  <c:v>10.756911109784889</c:v>
                </c:pt>
                <c:pt idx="121" formatCode="0\.0">
                  <c:v>13.442138908005179</c:v>
                </c:pt>
                <c:pt idx="123" formatCode="0\.0">
                  <c:v>9.7472572905800927</c:v>
                </c:pt>
                <c:pt idx="125" formatCode="0\.0">
                  <c:v>7.5563615757107288</c:v>
                </c:pt>
                <c:pt idx="126" formatCode="0\.0">
                  <c:v>8.9564087647779722</c:v>
                </c:pt>
                <c:pt idx="127" formatCode="0\.0">
                  <c:v>5.537171299455431</c:v>
                </c:pt>
                <c:pt idx="129" formatCode="0\.0">
                  <c:v>11.507630010680247</c:v>
                </c:pt>
                <c:pt idx="130" formatCode="0\.0">
                  <c:v>11.107785860551024</c:v>
                </c:pt>
                <c:pt idx="131" formatCode="0\.0">
                  <c:v>10.613717504357179</c:v>
                </c:pt>
                <c:pt idx="132" formatCode="0\.0">
                  <c:v>8.914230786093956</c:v>
                </c:pt>
                <c:pt idx="133" formatCode="0\.0">
                  <c:v>23.989755968402598</c:v>
                </c:pt>
                <c:pt idx="134" formatCode="0\.0">
                  <c:v>17.320365807160194</c:v>
                </c:pt>
                <c:pt idx="135" formatCode="0\.0">
                  <c:v>4.7293746513222974</c:v>
                </c:pt>
                <c:pt idx="136" formatCode="0\.0">
                  <c:v>3.7198517454514923</c:v>
                </c:pt>
                <c:pt idx="137" formatCode="0\.0">
                  <c:v>11.343448155029938</c:v>
                </c:pt>
                <c:pt idx="138" formatCode="0\.0">
                  <c:v>12.87687810958491</c:v>
                </c:pt>
                <c:pt idx="139" formatCode="0\.0">
                  <c:v>20.562164786673296</c:v>
                </c:pt>
                <c:pt idx="140" formatCode="0\.0">
                  <c:v>21.03193218448887</c:v>
                </c:pt>
                <c:pt idx="141" formatCode="0\.0">
                  <c:v>5.2907424248101602</c:v>
                </c:pt>
                <c:pt idx="142" formatCode="0\.0">
                  <c:v>7.7451359183356105</c:v>
                </c:pt>
                <c:pt idx="143" formatCode="0\.0">
                  <c:v>8.8129888502562288</c:v>
                </c:pt>
                <c:pt idx="144" formatCode="0\.0">
                  <c:v>10.860875196673348</c:v>
                </c:pt>
                <c:pt idx="145" formatCode="0\.0">
                  <c:v>4.6004391830149247</c:v>
                </c:pt>
                <c:pt idx="146" formatCode="0\.0">
                  <c:v>6.6139985616333536</c:v>
                </c:pt>
                <c:pt idx="147" formatCode="0\.0">
                  <c:v>14.732548332488767</c:v>
                </c:pt>
                <c:pt idx="148" formatCode="0\.0">
                  <c:v>8.4667245477681838</c:v>
                </c:pt>
              </c:numCache>
            </c:numRef>
          </c:yVal>
          <c:smooth val="0"/>
        </c:ser>
        <c:dLbls>
          <c:showLegendKey val="0"/>
          <c:showVal val="0"/>
          <c:showCatName val="0"/>
          <c:showSerName val="0"/>
          <c:showPercent val="0"/>
          <c:showBubbleSize val="0"/>
        </c:dLbls>
        <c:axId val="162357048"/>
        <c:axId val="162359400"/>
      </c:scatterChart>
      <c:valAx>
        <c:axId val="162357048"/>
        <c:scaling>
          <c:orientation val="minMax"/>
        </c:scaling>
        <c:delete val="0"/>
        <c:axPos val="b"/>
        <c:title>
          <c:tx>
            <c:rich>
              <a:bodyPr/>
              <a:lstStyle/>
              <a:p>
                <a:pPr>
                  <a:defRPr sz="1200"/>
                </a:pPr>
                <a:r>
                  <a:rPr lang="en-US" sz="1200"/>
                  <a:t>Total</a:t>
                </a:r>
                <a:r>
                  <a:rPr lang="en-US" sz="1200" baseline="0"/>
                  <a:t> AA intake (g/kg/day)</a:t>
                </a:r>
                <a:endParaRPr lang="en-US" sz="1200"/>
              </a:p>
            </c:rich>
          </c:tx>
          <c:overlay val="0"/>
        </c:title>
        <c:numFmt formatCode="0.0" sourceLinked="0"/>
        <c:majorTickMark val="none"/>
        <c:minorTickMark val="none"/>
        <c:tickLblPos val="low"/>
        <c:txPr>
          <a:bodyPr rot="0" vert="horz"/>
          <a:lstStyle/>
          <a:p>
            <a:pPr>
              <a:defRPr sz="1400" b="0" i="0" u="none" strike="noStrike" baseline="0">
                <a:solidFill>
                  <a:schemeClr val="tx1"/>
                </a:solidFill>
                <a:latin typeface="Calibri"/>
                <a:ea typeface="Calibri"/>
                <a:cs typeface="Calibri"/>
              </a:defRPr>
            </a:pPr>
            <a:endParaRPr lang="en-US"/>
          </a:p>
        </c:txPr>
        <c:crossAx val="162359400"/>
        <c:crosses val="autoZero"/>
        <c:crossBetween val="midCat"/>
      </c:valAx>
      <c:valAx>
        <c:axId val="162359400"/>
        <c:scaling>
          <c:orientation val="minMax"/>
        </c:scaling>
        <c:delete val="0"/>
        <c:axPos val="l"/>
        <c:title>
          <c:tx>
            <c:rich>
              <a:bodyPr/>
              <a:lstStyle/>
              <a:p>
                <a:pPr>
                  <a:defRPr sz="1200">
                    <a:latin typeface="+mn-lt"/>
                  </a:defRPr>
                </a:pPr>
                <a:r>
                  <a:rPr lang="en-US" sz="1200">
                    <a:latin typeface="+mn-lt"/>
                  </a:rPr>
                  <a:t>Phenylalanine oxidation </a:t>
                </a:r>
                <a:r>
                  <a:rPr lang="en-US" sz="1200" baseline="0">
                    <a:latin typeface="+mn-lt"/>
                  </a:rPr>
                  <a:t>(</a:t>
                </a:r>
                <a:r>
                  <a:rPr lang="en-US" sz="1200" baseline="0">
                    <a:latin typeface="+mn-lt"/>
                    <a:cs typeface="Times New Roman"/>
                  </a:rPr>
                  <a:t>µ</a:t>
                </a:r>
                <a:r>
                  <a:rPr lang="en-US" sz="1200" baseline="0">
                    <a:latin typeface="+mn-lt"/>
                  </a:rPr>
                  <a:t>mol/kg/day)</a:t>
                </a:r>
                <a:endParaRPr lang="en-US" sz="1200">
                  <a:latin typeface="+mn-lt"/>
                </a:endParaRPr>
              </a:p>
            </c:rich>
          </c:tx>
          <c:overlay val="0"/>
        </c:title>
        <c:numFmt formatCode="0" sourceLinked="0"/>
        <c:majorTickMark val="none"/>
        <c:minorTickMark val="none"/>
        <c:tickLblPos val="nextTo"/>
        <c:txPr>
          <a:bodyPr/>
          <a:lstStyle/>
          <a:p>
            <a:pPr>
              <a:defRPr sz="1400"/>
            </a:pPr>
            <a:endParaRPr lang="en-US"/>
          </a:p>
        </c:txPr>
        <c:crossAx val="162357048"/>
        <c:crosses val="autoZero"/>
        <c:crossBetween val="midCat"/>
      </c:valAx>
      <c:spPr>
        <a:noFill/>
        <a:ln w="25400">
          <a:noFill/>
        </a:ln>
      </c:spPr>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14101" y="0"/>
            <a:ext cx="3070860" cy="468630"/>
          </a:xfrm>
          <a:prstGeom prst="rect">
            <a:avLst/>
          </a:prstGeom>
        </p:spPr>
        <p:txBody>
          <a:bodyPr vert="horz" lIns="91440" tIns="45720" rIns="91440" bIns="45720" rtlCol="0"/>
          <a:lstStyle>
            <a:lvl1pPr algn="r">
              <a:defRPr sz="1200"/>
            </a:lvl1pPr>
          </a:lstStyle>
          <a:p>
            <a:fld id="{CA2636CE-D158-8F4F-948C-2E9BA3759955}" type="datetimeFigureOut">
              <a:rPr lang="en-US" smtClean="0"/>
              <a:t>2/18/2017</a:t>
            </a:fld>
            <a:endParaRPr lang="en-US" dirty="0"/>
          </a:p>
        </p:txBody>
      </p:sp>
      <p:sp>
        <p:nvSpPr>
          <p:cNvPr id="4" name="Footer Placeholder 3"/>
          <p:cNvSpPr>
            <a:spLocks noGrp="1"/>
          </p:cNvSpPr>
          <p:nvPr>
            <p:ph type="ftr" sz="quarter" idx="2"/>
          </p:nvPr>
        </p:nvSpPr>
        <p:spPr>
          <a:xfrm>
            <a:off x="0" y="8902344"/>
            <a:ext cx="3070860" cy="46863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4101" y="8902344"/>
            <a:ext cx="3070860" cy="468630"/>
          </a:xfrm>
          <a:prstGeom prst="rect">
            <a:avLst/>
          </a:prstGeom>
        </p:spPr>
        <p:txBody>
          <a:bodyPr vert="horz" lIns="91440" tIns="45720" rIns="91440" bIns="45720" rtlCol="0" anchor="b"/>
          <a:lstStyle>
            <a:lvl1pPr algn="r">
              <a:defRPr sz="1200"/>
            </a:lvl1pPr>
          </a:lstStyle>
          <a:p>
            <a:fld id="{D4999627-14F3-1943-A6D0-1C58BF8BF463}" type="slidenum">
              <a:rPr lang="en-US" smtClean="0"/>
              <a:t>‹#›</a:t>
            </a:fld>
            <a:endParaRPr lang="en-US" dirty="0"/>
          </a:p>
        </p:txBody>
      </p:sp>
    </p:spTree>
    <p:extLst>
      <p:ext uri="{BB962C8B-B14F-4D97-AF65-F5344CB8AC3E}">
        <p14:creationId xmlns:p14="http://schemas.microsoft.com/office/powerpoint/2010/main" val="32830871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14101" y="0"/>
            <a:ext cx="3070860" cy="468630"/>
          </a:xfrm>
          <a:prstGeom prst="rect">
            <a:avLst/>
          </a:prstGeom>
        </p:spPr>
        <p:txBody>
          <a:bodyPr vert="horz" lIns="91440" tIns="45720" rIns="91440" bIns="45720" rtlCol="0"/>
          <a:lstStyle>
            <a:lvl1pPr algn="r">
              <a:defRPr sz="1200"/>
            </a:lvl1pPr>
          </a:lstStyle>
          <a:p>
            <a:fld id="{B8BBC8EE-915F-4A9B-9291-93A23340CA46}" type="datetimeFigureOut">
              <a:rPr lang="en-US" smtClean="0"/>
              <a:t>2/18/2017</a:t>
            </a:fld>
            <a:endParaRPr lang="en-US" dirty="0"/>
          </a:p>
        </p:txBody>
      </p:sp>
      <p:sp>
        <p:nvSpPr>
          <p:cNvPr id="4" name="Slide Image Placeholder 3"/>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661" y="4451985"/>
            <a:ext cx="5669280" cy="42176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4"/>
            <a:ext cx="3070860" cy="46863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1" y="8902344"/>
            <a:ext cx="3070860" cy="468630"/>
          </a:xfrm>
          <a:prstGeom prst="rect">
            <a:avLst/>
          </a:prstGeom>
        </p:spPr>
        <p:txBody>
          <a:bodyPr vert="horz" lIns="91440" tIns="45720" rIns="91440" bIns="45720" rtlCol="0" anchor="b"/>
          <a:lstStyle>
            <a:lvl1pPr algn="r">
              <a:defRPr sz="1200"/>
            </a:lvl1pPr>
          </a:lstStyle>
          <a:p>
            <a:fld id="{19DB3494-BDE0-4B64-951D-64FD575C172F}" type="slidenum">
              <a:rPr lang="en-US" smtClean="0"/>
              <a:t>‹#›</a:t>
            </a:fld>
            <a:endParaRPr lang="en-US" dirty="0"/>
          </a:p>
        </p:txBody>
      </p:sp>
    </p:spTree>
    <p:extLst>
      <p:ext uri="{BB962C8B-B14F-4D97-AF65-F5344CB8AC3E}">
        <p14:creationId xmlns:p14="http://schemas.microsoft.com/office/powerpoint/2010/main" val="31139316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0A75D1A8-0043-424D-AF27-8293E63FBA6E}" type="slidenum">
              <a:rPr lang="en-US" altLang="en-US" sz="1200" smtClean="0">
                <a:solidFill>
                  <a:srgbClr val="000000"/>
                </a:solidFill>
              </a:rPr>
              <a:pPr/>
              <a:t>1</a:t>
            </a:fld>
            <a:endParaRPr lang="en-US" altLang="en-US" sz="1200" dirty="0" smtClean="0">
              <a:solidFill>
                <a:srgbClr val="000000"/>
              </a:solidFill>
            </a:endParaRPr>
          </a:p>
        </p:txBody>
      </p:sp>
    </p:spTree>
    <p:extLst>
      <p:ext uri="{BB962C8B-B14F-4D97-AF65-F5344CB8AC3E}">
        <p14:creationId xmlns:p14="http://schemas.microsoft.com/office/powerpoint/2010/main" val="3143420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t>Need data on use of protein supplements and percent with feeding</a:t>
            </a:r>
            <a:r>
              <a:rPr lang="en-CA" altLang="en-US" baseline="0" dirty="0" smtClean="0"/>
              <a:t> protocols</a:t>
            </a:r>
            <a:endParaRPr lang="en-CA" altLang="en-US"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920948DD-598C-48DB-9A58-FD67EE49DE08}" type="slidenum">
              <a:rPr lang="en-US" altLang="en-US" sz="1200" smtClean="0">
                <a:solidFill>
                  <a:srgbClr val="000000"/>
                </a:solidFill>
              </a:rPr>
              <a:pPr/>
              <a:t>46</a:t>
            </a:fld>
            <a:endParaRPr lang="en-US" altLang="en-US" sz="1200" dirty="0" smtClean="0">
              <a:solidFill>
                <a:srgbClr val="000000"/>
              </a:solidFill>
            </a:endParaRPr>
          </a:p>
        </p:txBody>
      </p:sp>
    </p:spTree>
    <p:extLst>
      <p:ext uri="{BB962C8B-B14F-4D97-AF65-F5344CB8AC3E}">
        <p14:creationId xmlns:p14="http://schemas.microsoft.com/office/powerpoint/2010/main" val="2779205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t>Need data on use of protein supplements and percent with feeding</a:t>
            </a:r>
            <a:r>
              <a:rPr lang="en-CA" altLang="en-US" baseline="0" dirty="0" smtClean="0"/>
              <a:t> protocols</a:t>
            </a:r>
            <a:endParaRPr lang="en-CA" altLang="en-US"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920948DD-598C-48DB-9A58-FD67EE49DE08}" type="slidenum">
              <a:rPr lang="en-US" altLang="en-US" sz="1200" smtClean="0">
                <a:solidFill>
                  <a:srgbClr val="000000"/>
                </a:solidFill>
              </a:rPr>
              <a:pPr/>
              <a:t>47</a:t>
            </a:fld>
            <a:endParaRPr lang="en-US" altLang="en-US" sz="1200" dirty="0" smtClean="0">
              <a:solidFill>
                <a:srgbClr val="000000"/>
              </a:solidFill>
            </a:endParaRPr>
          </a:p>
        </p:txBody>
      </p:sp>
    </p:spTree>
    <p:extLst>
      <p:ext uri="{BB962C8B-B14F-4D97-AF65-F5344CB8AC3E}">
        <p14:creationId xmlns:p14="http://schemas.microsoft.com/office/powerpoint/2010/main" val="2336032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93DC4816-6352-4D2A-99D1-71EA211EF90B}" type="slidenum">
              <a:rPr lang="en-US" altLang="en-US" sz="1200" smtClean="0">
                <a:solidFill>
                  <a:srgbClr val="000000"/>
                </a:solidFill>
              </a:rPr>
              <a:pPr/>
              <a:t>52</a:t>
            </a:fld>
            <a:endParaRPr lang="en-US" altLang="en-US" sz="1200" smtClean="0">
              <a:solidFill>
                <a:srgbClr val="000000"/>
              </a:solidFill>
            </a:endParaRPr>
          </a:p>
        </p:txBody>
      </p:sp>
    </p:spTree>
    <p:extLst>
      <p:ext uri="{BB962C8B-B14F-4D97-AF65-F5344CB8AC3E}">
        <p14:creationId xmlns:p14="http://schemas.microsoft.com/office/powerpoint/2010/main" val="4122760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19E3F20B-EE56-4A19-9612-BBDB931E66C7}" type="slidenum">
              <a:rPr lang="en-US" altLang="en-US" sz="1200" smtClean="0">
                <a:solidFill>
                  <a:srgbClr val="000000"/>
                </a:solidFill>
              </a:rPr>
              <a:pPr/>
              <a:t>54</a:t>
            </a:fld>
            <a:endParaRPr lang="en-US" altLang="en-US" sz="1200" dirty="0" smtClean="0">
              <a:solidFill>
                <a:srgbClr val="000000"/>
              </a:solidFill>
            </a:endParaRPr>
          </a:p>
        </p:txBody>
      </p:sp>
    </p:spTree>
    <p:extLst>
      <p:ext uri="{BB962C8B-B14F-4D97-AF65-F5344CB8AC3E}">
        <p14:creationId xmlns:p14="http://schemas.microsoft.com/office/powerpoint/2010/main" val="240999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1C3F1AF0-8C9C-42C6-9222-EF0FB66F5B15}" type="slidenum">
              <a:rPr lang="en-US" altLang="en-US" sz="1200" smtClean="0"/>
              <a:pPr/>
              <a:t>55</a:t>
            </a:fld>
            <a:endParaRPr lang="en-US" altLang="en-US" sz="1200" smtClean="0"/>
          </a:p>
        </p:txBody>
      </p:sp>
    </p:spTree>
    <p:extLst>
      <p:ext uri="{BB962C8B-B14F-4D97-AF65-F5344CB8AC3E}">
        <p14:creationId xmlns:p14="http://schemas.microsoft.com/office/powerpoint/2010/main" val="101280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A21B0C22-7CC3-4512-B355-561E3D318301}" type="slidenum">
              <a:rPr lang="en-US" altLang="en-US" sz="1200" smtClean="0"/>
              <a:pPr/>
              <a:t>3</a:t>
            </a:fld>
            <a:endParaRPr lang="en-US" altLang="en-US" sz="1200" smtClean="0"/>
          </a:p>
        </p:txBody>
      </p:sp>
    </p:spTree>
    <p:extLst>
      <p:ext uri="{BB962C8B-B14F-4D97-AF65-F5344CB8AC3E}">
        <p14:creationId xmlns:p14="http://schemas.microsoft.com/office/powerpoint/2010/main" val="2270794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MS PGothic" panose="020B0600070205080204" pitchFamily="34" charset="-128"/>
              </a:rPr>
              <a:t>Several metabolic/physiologic problems are related to muscle atrophy or low muscularity. </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pPr eaLnBrk="1" hangingPunct="1"/>
            <a:fld id="{A25D8ABE-4F4C-45E6-A0F3-4CB9D2807E18}" type="slidenum">
              <a:rPr lang="en-US" altLang="en-US" sz="1200" smtClean="0">
                <a:solidFill>
                  <a:schemeClr val="tx1"/>
                </a:solidFill>
                <a:ea typeface="MS PGothic" panose="020B0600070205080204" pitchFamily="34" charset="-128"/>
              </a:rPr>
              <a:pPr eaLnBrk="1" hangingPunct="1"/>
              <a:t>6</a:t>
            </a:fld>
            <a:endParaRPr lang="en-US" altLang="en-US" sz="1200" smtClean="0">
              <a:solidFill>
                <a:schemeClr val="tx1"/>
              </a:solidFill>
              <a:ea typeface="MS PGothic" panose="020B0600070205080204" pitchFamily="34" charset="-128"/>
            </a:endParaRPr>
          </a:p>
        </p:txBody>
      </p:sp>
    </p:spTree>
    <p:extLst>
      <p:ext uri="{BB962C8B-B14F-4D97-AF65-F5344CB8AC3E}">
        <p14:creationId xmlns:p14="http://schemas.microsoft.com/office/powerpoint/2010/main" val="109451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latin typeface="+mn-lt"/>
              </a:rPr>
              <a:t>Legend: </a:t>
            </a:r>
            <a:r>
              <a:rPr lang="en-US" dirty="0" smtClean="0">
                <a:latin typeface="+mn-lt"/>
              </a:rPr>
              <a:t>Association between CT skeletal muscle cross sectional area and ultrasound QMLT with linear regression lines superimposed. </a:t>
            </a:r>
            <a:r>
              <a:rPr lang="en-US" b="1" dirty="0" smtClean="0">
                <a:latin typeface="+mn-lt"/>
              </a:rPr>
              <a:t>Overall regression fit: </a:t>
            </a:r>
            <a:r>
              <a:rPr lang="en-US" dirty="0" smtClean="0">
                <a:latin typeface="+mn-lt"/>
              </a:rPr>
              <a:t>CT skeletal muscle cross sectional area=102.5+31.1*QMLT. Overall Pearson correlation coefficient between CT skeletal muscle cross sectional area and Ultrasound QMLT index is 0.45, p&lt;0.0001</a:t>
            </a:r>
            <a:endParaRPr lang="en-CA" dirty="0" smtClean="0">
              <a:latin typeface="+mn-lt"/>
            </a:endParaRPr>
          </a:p>
          <a:p>
            <a:pPr>
              <a:defRPr/>
            </a:pPr>
            <a:r>
              <a:rPr lang="en-US" dirty="0" smtClean="0">
                <a:latin typeface="+mn-lt"/>
              </a:rPr>
              <a:t> </a:t>
            </a:r>
          </a:p>
          <a:p>
            <a:pPr>
              <a:defRPr/>
            </a:pPr>
            <a:r>
              <a:rPr lang="en-US" dirty="0" smtClean="0">
                <a:latin typeface="+mn-lt"/>
              </a:rPr>
              <a:t>Correlations were performed on each group but only males &lt;65 </a:t>
            </a:r>
            <a:r>
              <a:rPr lang="en-US" dirty="0" err="1" smtClean="0">
                <a:latin typeface="+mn-lt"/>
              </a:rPr>
              <a:t>yrs</a:t>
            </a:r>
            <a:r>
              <a:rPr lang="en-US" dirty="0" smtClean="0">
                <a:latin typeface="+mn-lt"/>
              </a:rPr>
              <a:t> showed r=0.51 and P&lt;0.05 (however this is likely driving the entire regression; n=?? but broad spectrum of </a:t>
            </a:r>
            <a:r>
              <a:rPr lang="en-US" dirty="0" err="1" smtClean="0">
                <a:latin typeface="+mn-lt"/>
              </a:rPr>
              <a:t>muuscularity</a:t>
            </a:r>
            <a:r>
              <a:rPr lang="en-US" dirty="0" smtClean="0">
                <a:latin typeface="+mn-lt"/>
              </a:rPr>
              <a:t>)</a:t>
            </a:r>
            <a:endParaRPr lang="en-CA" dirty="0" smtClean="0">
              <a:latin typeface="+mn-lt"/>
            </a:endParaRPr>
          </a:p>
          <a:p>
            <a:pPr>
              <a:defRPr/>
            </a:pPr>
            <a:r>
              <a:rPr lang="en-US" dirty="0" smtClean="0">
                <a:latin typeface="+mn-lt"/>
              </a:rPr>
              <a:t>*Note: included 4 separate groups on the plot (young female, elderly female, young male, elderly male) </a:t>
            </a:r>
            <a:endParaRPr lang="en-CA" dirty="0" smtClean="0">
              <a:latin typeface="+mn-lt"/>
            </a:endParaRPr>
          </a:p>
          <a:p>
            <a:pPr>
              <a:defRPr/>
            </a:pPr>
            <a:r>
              <a:rPr lang="en-US" b="1" dirty="0" smtClean="0">
                <a:latin typeface="+mn-lt"/>
              </a:rPr>
              <a:t> </a:t>
            </a:r>
            <a:endParaRPr lang="en-CA" dirty="0" smtClean="0">
              <a:latin typeface="+mn-lt"/>
            </a:endParaRPr>
          </a:p>
          <a:p>
            <a:pPr>
              <a:defRPr/>
            </a:pPr>
            <a:r>
              <a:rPr lang="en-US" b="1" dirty="0" smtClean="0">
                <a:latin typeface="+mn-lt"/>
              </a:rPr>
              <a:t>Groups</a:t>
            </a:r>
            <a:endParaRPr lang="en-CA" dirty="0" smtClean="0">
              <a:latin typeface="+mn-lt"/>
            </a:endParaRPr>
          </a:p>
          <a:p>
            <a:pPr>
              <a:defRPr/>
            </a:pPr>
            <a:r>
              <a:rPr lang="en-US" b="1" dirty="0" smtClean="0">
                <a:latin typeface="+mn-lt"/>
              </a:rPr>
              <a:t>n</a:t>
            </a:r>
            <a:endParaRPr lang="en-CA" dirty="0" smtClean="0">
              <a:latin typeface="+mn-lt"/>
            </a:endParaRPr>
          </a:p>
          <a:p>
            <a:pPr>
              <a:defRPr/>
            </a:pPr>
            <a:r>
              <a:rPr lang="en-US" b="1" dirty="0" smtClean="0">
                <a:latin typeface="+mn-lt"/>
              </a:rPr>
              <a:t>Pearson correlation coefficient</a:t>
            </a:r>
            <a:endParaRPr lang="en-CA" dirty="0" smtClean="0">
              <a:latin typeface="+mn-lt"/>
            </a:endParaRPr>
          </a:p>
          <a:p>
            <a:pPr>
              <a:defRPr/>
            </a:pPr>
            <a:r>
              <a:rPr lang="en-US" b="1" dirty="0" smtClean="0">
                <a:latin typeface="+mn-lt"/>
              </a:rPr>
              <a:t>p values</a:t>
            </a:r>
            <a:endParaRPr lang="en-CA" dirty="0" smtClean="0">
              <a:latin typeface="+mn-lt"/>
            </a:endParaRPr>
          </a:p>
          <a:p>
            <a:pPr>
              <a:defRPr/>
            </a:pPr>
            <a:r>
              <a:rPr lang="en-US" dirty="0" smtClean="0">
                <a:latin typeface="+mn-lt"/>
              </a:rPr>
              <a:t>Elderly males (≥ 65 </a:t>
            </a:r>
            <a:r>
              <a:rPr lang="en-US" dirty="0" err="1" smtClean="0">
                <a:latin typeface="+mn-lt"/>
              </a:rPr>
              <a:t>yrs</a:t>
            </a:r>
            <a:r>
              <a:rPr lang="en-US" dirty="0" smtClean="0">
                <a:latin typeface="+mn-lt"/>
              </a:rPr>
              <a:t>)</a:t>
            </a:r>
            <a:endParaRPr lang="en-CA" dirty="0" smtClean="0">
              <a:latin typeface="+mn-lt"/>
            </a:endParaRPr>
          </a:p>
          <a:p>
            <a:pPr>
              <a:defRPr/>
            </a:pPr>
            <a:r>
              <a:rPr lang="en-US" dirty="0" smtClean="0">
                <a:latin typeface="+mn-lt"/>
              </a:rPr>
              <a:t>31</a:t>
            </a:r>
            <a:endParaRPr lang="en-CA" dirty="0" smtClean="0">
              <a:latin typeface="+mn-lt"/>
            </a:endParaRPr>
          </a:p>
          <a:p>
            <a:pPr>
              <a:defRPr/>
            </a:pPr>
            <a:r>
              <a:rPr lang="en-US" dirty="0" smtClean="0">
                <a:latin typeface="+mn-lt"/>
              </a:rPr>
              <a:t>0.24</a:t>
            </a:r>
            <a:endParaRPr lang="en-CA" dirty="0" smtClean="0">
              <a:latin typeface="+mn-lt"/>
            </a:endParaRPr>
          </a:p>
          <a:p>
            <a:pPr>
              <a:defRPr/>
            </a:pPr>
            <a:r>
              <a:rPr lang="en-US" dirty="0" smtClean="0">
                <a:latin typeface="+mn-lt"/>
              </a:rPr>
              <a:t>0.19</a:t>
            </a:r>
            <a:endParaRPr lang="en-CA" dirty="0" smtClean="0">
              <a:latin typeface="+mn-lt"/>
            </a:endParaRPr>
          </a:p>
          <a:p>
            <a:pPr>
              <a:defRPr/>
            </a:pPr>
            <a:r>
              <a:rPr lang="en-US" dirty="0" smtClean="0">
                <a:latin typeface="+mn-lt"/>
              </a:rPr>
              <a:t>Young males (&lt;65 </a:t>
            </a:r>
            <a:r>
              <a:rPr lang="en-US" dirty="0" err="1" smtClean="0">
                <a:latin typeface="+mn-lt"/>
              </a:rPr>
              <a:t>yrs</a:t>
            </a:r>
            <a:r>
              <a:rPr lang="en-US" dirty="0" smtClean="0">
                <a:latin typeface="+mn-lt"/>
              </a:rPr>
              <a:t>)</a:t>
            </a:r>
            <a:endParaRPr lang="en-CA" dirty="0" smtClean="0">
              <a:latin typeface="+mn-lt"/>
            </a:endParaRPr>
          </a:p>
          <a:p>
            <a:pPr>
              <a:defRPr/>
            </a:pPr>
            <a:r>
              <a:rPr lang="en-US" dirty="0" smtClean="0">
                <a:latin typeface="+mn-lt"/>
              </a:rPr>
              <a:t>55</a:t>
            </a:r>
            <a:endParaRPr lang="en-CA" dirty="0" smtClean="0">
              <a:latin typeface="+mn-lt"/>
            </a:endParaRPr>
          </a:p>
          <a:p>
            <a:pPr>
              <a:defRPr/>
            </a:pPr>
            <a:r>
              <a:rPr lang="en-US" dirty="0" smtClean="0">
                <a:latin typeface="+mn-lt"/>
              </a:rPr>
              <a:t>0.51</a:t>
            </a:r>
            <a:endParaRPr lang="en-CA" dirty="0" smtClean="0">
              <a:latin typeface="+mn-lt"/>
            </a:endParaRPr>
          </a:p>
          <a:p>
            <a:pPr>
              <a:defRPr/>
            </a:pPr>
            <a:r>
              <a:rPr lang="en-US" b="1" dirty="0" smtClean="0">
                <a:latin typeface="+mn-lt"/>
              </a:rPr>
              <a:t>&lt;0.0001</a:t>
            </a:r>
            <a:endParaRPr lang="en-CA" dirty="0" smtClean="0">
              <a:latin typeface="+mn-lt"/>
            </a:endParaRPr>
          </a:p>
          <a:p>
            <a:pPr>
              <a:defRPr/>
            </a:pPr>
            <a:r>
              <a:rPr lang="en-US" dirty="0" smtClean="0">
                <a:latin typeface="+mn-lt"/>
              </a:rPr>
              <a:t>Elderly females (≥ 65 </a:t>
            </a:r>
            <a:r>
              <a:rPr lang="en-US" dirty="0" err="1" smtClean="0">
                <a:latin typeface="+mn-lt"/>
              </a:rPr>
              <a:t>yrs</a:t>
            </a:r>
            <a:r>
              <a:rPr lang="en-US" dirty="0" smtClean="0">
                <a:latin typeface="+mn-lt"/>
              </a:rPr>
              <a:t>)</a:t>
            </a:r>
            <a:endParaRPr lang="en-CA" dirty="0" smtClean="0">
              <a:latin typeface="+mn-lt"/>
            </a:endParaRPr>
          </a:p>
          <a:p>
            <a:pPr>
              <a:defRPr/>
            </a:pPr>
            <a:r>
              <a:rPr lang="en-US" dirty="0" smtClean="0">
                <a:latin typeface="+mn-lt"/>
              </a:rPr>
              <a:t>37</a:t>
            </a:r>
            <a:endParaRPr lang="en-CA" dirty="0" smtClean="0">
              <a:latin typeface="+mn-lt"/>
            </a:endParaRPr>
          </a:p>
          <a:p>
            <a:pPr>
              <a:defRPr/>
            </a:pPr>
            <a:r>
              <a:rPr lang="en-US" dirty="0" smtClean="0">
                <a:latin typeface="+mn-lt"/>
              </a:rPr>
              <a:t>0.26</a:t>
            </a:r>
            <a:endParaRPr lang="en-CA" dirty="0" smtClean="0">
              <a:latin typeface="+mn-lt"/>
            </a:endParaRPr>
          </a:p>
          <a:p>
            <a:pPr>
              <a:defRPr/>
            </a:pPr>
            <a:r>
              <a:rPr lang="en-US" dirty="0" smtClean="0">
                <a:latin typeface="+mn-lt"/>
              </a:rPr>
              <a:t>0.12</a:t>
            </a:r>
            <a:endParaRPr lang="en-CA" dirty="0" smtClean="0">
              <a:latin typeface="+mn-lt"/>
            </a:endParaRPr>
          </a:p>
          <a:p>
            <a:pPr>
              <a:defRPr/>
            </a:pPr>
            <a:r>
              <a:rPr lang="en-US" dirty="0" smtClean="0">
                <a:latin typeface="+mn-lt"/>
              </a:rPr>
              <a:t>Young females (&lt;65 </a:t>
            </a:r>
            <a:r>
              <a:rPr lang="en-US" dirty="0" err="1" smtClean="0">
                <a:latin typeface="+mn-lt"/>
              </a:rPr>
              <a:t>yrs</a:t>
            </a:r>
            <a:r>
              <a:rPr lang="en-US" dirty="0" smtClean="0">
                <a:latin typeface="+mn-lt"/>
              </a:rPr>
              <a:t>)</a:t>
            </a:r>
            <a:endParaRPr lang="en-CA" dirty="0" smtClean="0">
              <a:latin typeface="+mn-lt"/>
            </a:endParaRPr>
          </a:p>
          <a:p>
            <a:pPr>
              <a:defRPr/>
            </a:pPr>
            <a:r>
              <a:rPr lang="en-US" dirty="0" smtClean="0">
                <a:latin typeface="+mn-lt"/>
              </a:rPr>
              <a:t>26</a:t>
            </a:r>
            <a:endParaRPr lang="en-CA" dirty="0" smtClean="0">
              <a:latin typeface="+mn-lt"/>
            </a:endParaRPr>
          </a:p>
          <a:p>
            <a:pPr>
              <a:defRPr/>
            </a:pPr>
            <a:r>
              <a:rPr lang="en-US" dirty="0" smtClean="0">
                <a:latin typeface="+mn-lt"/>
              </a:rPr>
              <a:t>0.13</a:t>
            </a:r>
            <a:endParaRPr lang="en-CA" dirty="0" smtClean="0">
              <a:latin typeface="+mn-lt"/>
            </a:endParaRPr>
          </a:p>
          <a:p>
            <a:pPr>
              <a:defRPr/>
            </a:pPr>
            <a:r>
              <a:rPr lang="en-US" dirty="0" smtClean="0">
                <a:latin typeface="+mn-lt"/>
              </a:rPr>
              <a:t>0.52</a:t>
            </a:r>
            <a:endParaRPr lang="en-CA" dirty="0" smtClean="0">
              <a:latin typeface="+mn-lt"/>
            </a:endParaRPr>
          </a:p>
          <a:p>
            <a:pPr>
              <a:defRPr/>
            </a:pPr>
            <a:endParaRPr lang="en-US" dirty="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E5C9BB88-EF6A-4C36-9BEB-31920890F9DB}" type="slidenum">
              <a:rPr lang="en-US" altLang="en-US" sz="1200" smtClean="0">
                <a:solidFill>
                  <a:srgbClr val="000000"/>
                </a:solidFill>
              </a:rPr>
              <a:pPr/>
              <a:t>13</a:t>
            </a:fld>
            <a:endParaRPr lang="en-US" altLang="en-US" sz="1200" smtClean="0">
              <a:solidFill>
                <a:srgbClr val="000000"/>
              </a:solidFill>
            </a:endParaRPr>
          </a:p>
        </p:txBody>
      </p:sp>
    </p:spTree>
    <p:extLst>
      <p:ext uri="{BB962C8B-B14F-4D97-AF65-F5344CB8AC3E}">
        <p14:creationId xmlns:p14="http://schemas.microsoft.com/office/powerpoint/2010/main" val="237913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Model is considered reasonable when c&gt;0.7; strong when c&gt;0.8 – moderately strong when combined covariates and QMLT – similar to previous slide using linear regression</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CAA22130-7CEF-463F-A652-5E79BEDDF9FC}" type="slidenum">
              <a:rPr lang="en-US" altLang="en-US" sz="1200" smtClean="0">
                <a:solidFill>
                  <a:srgbClr val="000000"/>
                </a:solidFill>
              </a:rPr>
              <a:pPr/>
              <a:t>14</a:t>
            </a:fld>
            <a:endParaRPr lang="en-US" altLang="en-US" sz="1200" smtClean="0">
              <a:solidFill>
                <a:srgbClr val="000000"/>
              </a:solidFill>
            </a:endParaRPr>
          </a:p>
        </p:txBody>
      </p:sp>
    </p:spTree>
    <p:extLst>
      <p:ext uri="{BB962C8B-B14F-4D97-AF65-F5344CB8AC3E}">
        <p14:creationId xmlns:p14="http://schemas.microsoft.com/office/powerpoint/2010/main" val="320099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4CA84718-2CCA-4CCF-96BC-2CB60497999B}" type="slidenum">
              <a:rPr lang="en-CA" altLang="en-US" sz="1200" smtClean="0">
                <a:solidFill>
                  <a:srgbClr val="000000"/>
                </a:solidFill>
                <a:ea typeface="MS PGothic" panose="020B0600070205080204" pitchFamily="34" charset="-128"/>
              </a:rPr>
              <a:pPr/>
              <a:t>18</a:t>
            </a:fld>
            <a:endParaRPr lang="en-CA" altLang="en-US" sz="1200" dirty="0"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25563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0459FAC5-98FC-4B34-94D8-FDAD6B34FD01}" type="slidenum">
              <a:rPr lang="en-US" altLang="en-US" sz="1200" smtClean="0">
                <a:solidFill>
                  <a:srgbClr val="000000"/>
                </a:solidFill>
              </a:rPr>
              <a:pPr/>
              <a:t>27</a:t>
            </a:fld>
            <a:endParaRPr lang="en-US" altLang="en-US" sz="1200" dirty="0" smtClean="0">
              <a:solidFill>
                <a:srgbClr val="000000"/>
              </a:solidFill>
            </a:endParaRPr>
          </a:p>
        </p:txBody>
      </p:sp>
      <p:sp>
        <p:nvSpPr>
          <p:cNvPr id="54277"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endParaRPr lang="en-US" altLang="en-US" sz="1200" dirty="0" smtClean="0">
              <a:solidFill>
                <a:srgbClr val="000000"/>
              </a:solidFill>
            </a:endParaRPr>
          </a:p>
        </p:txBody>
      </p:sp>
    </p:spTree>
    <p:extLst>
      <p:ext uri="{BB962C8B-B14F-4D97-AF65-F5344CB8AC3E}">
        <p14:creationId xmlns:p14="http://schemas.microsoft.com/office/powerpoint/2010/main" val="37716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31DB0AF9-E573-4169-8CAC-1433A7D1A2FD}" type="slidenum">
              <a:rPr lang="en-US" altLang="en-US" sz="1200" smtClean="0">
                <a:solidFill>
                  <a:srgbClr val="000000"/>
                </a:solidFill>
              </a:rPr>
              <a:pPr/>
              <a:t>28</a:t>
            </a:fld>
            <a:endParaRPr lang="en-US" altLang="en-US" sz="1200" dirty="0" smtClean="0">
              <a:solidFill>
                <a:srgbClr val="000000"/>
              </a:solidFill>
            </a:endParaRPr>
          </a:p>
        </p:txBody>
      </p:sp>
      <p:sp>
        <p:nvSpPr>
          <p:cNvPr id="56325"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endParaRPr lang="en-US" altLang="en-US" sz="1200" dirty="0" smtClean="0">
              <a:solidFill>
                <a:srgbClr val="000000"/>
              </a:solidFill>
            </a:endParaRPr>
          </a:p>
        </p:txBody>
      </p:sp>
    </p:spTree>
    <p:extLst>
      <p:ext uri="{BB962C8B-B14F-4D97-AF65-F5344CB8AC3E}">
        <p14:creationId xmlns:p14="http://schemas.microsoft.com/office/powerpoint/2010/main" val="2093677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fld id="{1C405D0D-103F-4D59-84D4-B529CD6C19FB}" type="slidenum">
              <a:rPr lang="en-US" altLang="en-US" sz="1200" smtClean="0">
                <a:solidFill>
                  <a:srgbClr val="000000"/>
                </a:solidFill>
              </a:rPr>
              <a:pPr/>
              <a:t>38</a:t>
            </a:fld>
            <a:endParaRPr lang="en-US" altLang="en-US" sz="1200" dirty="0" smtClean="0">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045931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9151"/>
            <a:ext cx="7848600" cy="1752600"/>
          </a:xfrm>
        </p:spPr>
        <p:txBody>
          <a:bodyPr anchor="b">
            <a:noAutofit/>
          </a:bodyPr>
          <a:lstStyle>
            <a:lvl1pPr>
              <a:defRPr sz="2700" cap="none"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950369"/>
            <a:ext cx="6400800" cy="131445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p:nvCxnSpPr>
        <p:spPr>
          <a:xfrm>
            <a:off x="685800" y="2724152"/>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pic>
        <p:nvPicPr>
          <p:cNvPr id="14" name="Picture 13" descr="NNI_logo 1ligne 300.jpg"/>
          <p:cNvPicPr/>
          <p:nvPr userDrawn="1"/>
        </p:nvPicPr>
        <p:blipFill>
          <a:blip r:embed="rId2" cstate="print"/>
          <a:stretch>
            <a:fillRect/>
          </a:stretch>
        </p:blipFill>
        <p:spPr>
          <a:xfrm>
            <a:off x="2514600" y="349913"/>
            <a:ext cx="3917310" cy="316841"/>
          </a:xfrm>
          <a:prstGeom prst="rect">
            <a:avLst/>
          </a:prstGeom>
        </p:spPr>
      </p:pic>
    </p:spTree>
    <p:extLst>
      <p:ext uri="{BB962C8B-B14F-4D97-AF65-F5344CB8AC3E}">
        <p14:creationId xmlns:p14="http://schemas.microsoft.com/office/powerpoint/2010/main" val="283710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77072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868590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pic>
        <p:nvPicPr>
          <p:cNvPr id="8" name="Picture 7" descr="NestleRGBLogo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4166" y="4655782"/>
            <a:ext cx="1525067" cy="381267"/>
          </a:xfrm>
          <a:prstGeom prst="rect">
            <a:avLst/>
          </a:prstGeom>
        </p:spPr>
      </p:pic>
      <p:grpSp>
        <p:nvGrpSpPr>
          <p:cNvPr id="9" name="Group 8"/>
          <p:cNvGrpSpPr>
            <a:grpSpLocks noChangeAspect="1"/>
          </p:cNvGrpSpPr>
          <p:nvPr userDrawn="1"/>
        </p:nvGrpSpPr>
        <p:grpSpPr>
          <a:xfrm>
            <a:off x="8271838" y="-4404"/>
            <a:ext cx="864000" cy="758964"/>
            <a:chOff x="10998395" y="-1629"/>
            <a:chExt cx="1205690" cy="1059120"/>
          </a:xfrm>
        </p:grpSpPr>
        <p:grpSp>
          <p:nvGrpSpPr>
            <p:cNvPr id="10" name="Group 9"/>
            <p:cNvGrpSpPr>
              <a:grpSpLocks noChangeAspect="1"/>
            </p:cNvGrpSpPr>
            <p:nvPr userDrawn="1"/>
          </p:nvGrpSpPr>
          <p:grpSpPr>
            <a:xfrm rot="16520799">
              <a:off x="11420076" y="6361"/>
              <a:ext cx="792000" cy="776019"/>
              <a:chOff x="8327940" y="2821552"/>
              <a:chExt cx="553944" cy="542768"/>
            </a:xfrm>
          </p:grpSpPr>
          <p:sp>
            <p:nvSpPr>
              <p:cNvPr id="13" name="Hexagon 12"/>
              <p:cNvSpPr>
                <a:spLocks/>
              </p:cNvSpPr>
              <p:nvPr/>
            </p:nvSpPr>
            <p:spPr>
              <a:xfrm>
                <a:off x="8377884" y="2941026"/>
                <a:ext cx="504000" cy="423294"/>
              </a:xfrm>
              <a:prstGeom prst="hexagon">
                <a:avLst>
                  <a:gd name="adj" fmla="val 28976"/>
                  <a:gd name="vf" fmla="val 115470"/>
                </a:avLst>
              </a:prstGeom>
              <a:solidFill>
                <a:srgbClr val="00A2CA">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Hexagon 13"/>
              <p:cNvSpPr>
                <a:spLocks noChangeAspect="1"/>
              </p:cNvSpPr>
              <p:nvPr/>
            </p:nvSpPr>
            <p:spPr>
              <a:xfrm>
                <a:off x="8327940" y="2821552"/>
                <a:ext cx="269348" cy="226216"/>
              </a:xfrm>
              <a:prstGeom prst="hexagon">
                <a:avLst>
                  <a:gd name="adj" fmla="val 28976"/>
                  <a:gd name="vf" fmla="val 115470"/>
                </a:avLst>
              </a:prstGeom>
              <a:solidFill>
                <a:srgbClr val="C2C5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1" name="Hexagon 10"/>
            <p:cNvSpPr>
              <a:spLocks noChangeAspect="1"/>
            </p:cNvSpPr>
            <p:nvPr userDrawn="1"/>
          </p:nvSpPr>
          <p:spPr>
            <a:xfrm rot="10800000">
              <a:off x="11178416" y="775899"/>
              <a:ext cx="335283" cy="281592"/>
            </a:xfrm>
            <a:prstGeom prst="hexagon">
              <a:avLst>
                <a:gd name="adj" fmla="val 28976"/>
                <a:gd name="vf" fmla="val 115470"/>
              </a:avLst>
            </a:prstGeom>
            <a:solidFill>
              <a:srgbClr val="C2C5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Hexagon 11"/>
            <p:cNvSpPr>
              <a:spLocks noChangeAspect="1"/>
            </p:cNvSpPr>
            <p:nvPr userDrawn="1"/>
          </p:nvSpPr>
          <p:spPr>
            <a:xfrm rot="10800000">
              <a:off x="10998395" y="320717"/>
              <a:ext cx="257900" cy="216601"/>
            </a:xfrm>
            <a:prstGeom prst="hexagon">
              <a:avLst>
                <a:gd name="adj" fmla="val 28976"/>
                <a:gd name="vf" fmla="val 115470"/>
              </a:avLst>
            </a:prstGeom>
            <a:solidFill>
              <a:srgbClr val="C2C5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6" name="Footer Placeholder 3"/>
          <p:cNvSpPr txBox="1">
            <a:spLocks/>
          </p:cNvSpPr>
          <p:nvPr userDrawn="1"/>
        </p:nvSpPr>
        <p:spPr>
          <a:xfrm>
            <a:off x="1234380" y="4868926"/>
            <a:ext cx="2448620" cy="268816"/>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rgbClr val="75798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757982"/>
              </a:solidFill>
              <a:effectLst/>
              <a:uLnTx/>
              <a:uFillTx/>
              <a:latin typeface="Arial" panose="020B0604020202020204"/>
            </a:endParaRPr>
          </a:p>
        </p:txBody>
      </p:sp>
      <p:sp>
        <p:nvSpPr>
          <p:cNvPr id="19" name="Footer Placeholder 2"/>
          <p:cNvSpPr txBox="1">
            <a:spLocks/>
          </p:cNvSpPr>
          <p:nvPr userDrawn="1"/>
        </p:nvSpPr>
        <p:spPr>
          <a:xfrm>
            <a:off x="429454" y="4843571"/>
            <a:ext cx="2160000" cy="164458"/>
          </a:xfrm>
          <a:prstGeom prst="rect">
            <a:avLst/>
          </a:prstGeom>
        </p:spPr>
        <p:txBody>
          <a:bodyPr vert="horz" lIns="0" tIns="0" rIns="0" bIns="0" rtlCol="0" anchor="t"/>
          <a:lstStyle>
            <a:defPPr>
              <a:defRPr lang="en-US"/>
            </a:defPPr>
            <a:lvl1pPr algn="ctr" rtl="0" fontAlgn="base">
              <a:spcBef>
                <a:spcPct val="0"/>
              </a:spcBef>
              <a:spcAft>
                <a:spcPct val="0"/>
              </a:spcAft>
              <a:defRPr sz="800" kern="1200" cap="none" baseline="0">
                <a:solidFill>
                  <a:schemeClr val="tx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smtClean="0">
                <a:ln>
                  <a:noFill/>
                </a:ln>
                <a:solidFill>
                  <a:srgbClr val="7B808B"/>
                </a:solidFill>
                <a:effectLst/>
                <a:uLnTx/>
                <a:uFillTx/>
                <a:latin typeface="Arial" charset="0"/>
                <a:cs typeface="Arial" charset="0"/>
              </a:rPr>
              <a:t>Footer</a:t>
            </a:r>
            <a:endParaRPr kumimoji="0" lang="en-US" sz="800" b="0" i="0" u="none" strike="noStrike" kern="1200" cap="none" spc="0" normalizeH="0" baseline="0" noProof="0" dirty="0">
              <a:ln>
                <a:noFill/>
              </a:ln>
              <a:solidFill>
                <a:srgbClr val="7B808B"/>
              </a:solidFill>
              <a:effectLst/>
              <a:uLnTx/>
              <a:uFillTx/>
              <a:latin typeface="Arial" charset="0"/>
              <a:cs typeface="Arial" charset="0"/>
            </a:endParaRPr>
          </a:p>
        </p:txBody>
      </p:sp>
      <p:sp>
        <p:nvSpPr>
          <p:cNvPr id="20" name="Slide Number Placeholder 3"/>
          <p:cNvSpPr txBox="1">
            <a:spLocks/>
          </p:cNvSpPr>
          <p:nvPr userDrawn="1"/>
        </p:nvSpPr>
        <p:spPr>
          <a:xfrm>
            <a:off x="254000" y="4843571"/>
            <a:ext cx="127000" cy="166579"/>
          </a:xfrm>
          <a:prstGeom prst="rect">
            <a:avLst/>
          </a:prstGeom>
        </p:spPr>
        <p:txBody>
          <a:bodyPr vert="horz" lIns="0" tIns="0" rIns="0" bIns="0" rtlCol="0" anchor="t" anchorCtr="0"/>
          <a:lstStyle>
            <a:defPPr>
              <a:defRPr lang="en-US"/>
            </a:defPPr>
            <a:lvl1pPr algn="l" rtl="0" fontAlgn="base">
              <a:spcBef>
                <a:spcPct val="0"/>
              </a:spcBef>
              <a:spcAft>
                <a:spcPct val="0"/>
              </a:spcAft>
              <a:defRPr sz="800" b="0" kern="1200" baseline="0">
                <a:solidFill>
                  <a:schemeClr val="tx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A7C8312-0C38-BD48-8FE3-7B59D6164E1B}" type="slidenum">
              <a:rPr kumimoji="0" lang="en-US" sz="800" b="0" i="0" u="none" strike="noStrike" kern="1200" cap="none" spc="0" normalizeH="0" baseline="0" noProof="0" smtClean="0">
                <a:ln>
                  <a:noFill/>
                </a:ln>
                <a:solidFill>
                  <a:srgbClr val="7B808B"/>
                </a:solidFill>
                <a:effectLst/>
                <a:uLnTx/>
                <a:uFillTx/>
                <a:latin typeface="Arial" charset="0"/>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rgbClr val="7B808B"/>
              </a:solidFill>
              <a:effectLst/>
              <a:uLnTx/>
              <a:uFillTx/>
              <a:latin typeface="Arial" charset="0"/>
              <a:cs typeface="Arial" charset="0"/>
            </a:endParaRPr>
          </a:p>
        </p:txBody>
      </p:sp>
      <p:sp>
        <p:nvSpPr>
          <p:cNvPr id="21" name="Title 1"/>
          <p:cNvSpPr>
            <a:spLocks noGrp="1"/>
          </p:cNvSpPr>
          <p:nvPr>
            <p:ph type="title" hasCustomPrompt="1"/>
          </p:nvPr>
        </p:nvSpPr>
        <p:spPr>
          <a:xfrm>
            <a:off x="254000" y="227745"/>
            <a:ext cx="8229600" cy="426735"/>
          </a:xfrm>
        </p:spPr>
        <p:txBody>
          <a:bodyPr/>
          <a:lstStyle>
            <a:lvl1pPr>
              <a:defRPr sz="2400" spc="0" baseline="0"/>
            </a:lvl1pPr>
          </a:lstStyle>
          <a:p>
            <a:pPr lvl="0"/>
            <a:r>
              <a:rPr lang="en-US" dirty="0" smtClean="0"/>
              <a:t>Headline Arial, bold, 24pt</a:t>
            </a:r>
          </a:p>
        </p:txBody>
      </p:sp>
    </p:spTree>
    <p:extLst>
      <p:ext uri="{BB962C8B-B14F-4D97-AF65-F5344CB8AC3E}">
        <p14:creationId xmlns:p14="http://schemas.microsoft.com/office/powerpoint/2010/main" val="35248441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pic>
        <p:nvPicPr>
          <p:cNvPr id="8" name="Picture 7" descr="NestleRGBLogo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4166" y="4655782"/>
            <a:ext cx="1525067" cy="381267"/>
          </a:xfrm>
          <a:prstGeom prst="rect">
            <a:avLst/>
          </a:prstGeom>
        </p:spPr>
      </p:pic>
      <p:grpSp>
        <p:nvGrpSpPr>
          <p:cNvPr id="9" name="Group 8"/>
          <p:cNvGrpSpPr>
            <a:grpSpLocks noChangeAspect="1"/>
          </p:cNvGrpSpPr>
          <p:nvPr userDrawn="1"/>
        </p:nvGrpSpPr>
        <p:grpSpPr>
          <a:xfrm>
            <a:off x="8271838" y="-4404"/>
            <a:ext cx="864000" cy="758964"/>
            <a:chOff x="10998395" y="-1629"/>
            <a:chExt cx="1205690" cy="1059120"/>
          </a:xfrm>
        </p:grpSpPr>
        <p:grpSp>
          <p:nvGrpSpPr>
            <p:cNvPr id="10" name="Group 9"/>
            <p:cNvGrpSpPr>
              <a:grpSpLocks noChangeAspect="1"/>
            </p:cNvGrpSpPr>
            <p:nvPr userDrawn="1"/>
          </p:nvGrpSpPr>
          <p:grpSpPr>
            <a:xfrm rot="16520799">
              <a:off x="11420076" y="6361"/>
              <a:ext cx="792000" cy="776019"/>
              <a:chOff x="8327940" y="2821552"/>
              <a:chExt cx="553944" cy="542768"/>
            </a:xfrm>
          </p:grpSpPr>
          <p:sp>
            <p:nvSpPr>
              <p:cNvPr id="13" name="Hexagon 12"/>
              <p:cNvSpPr>
                <a:spLocks/>
              </p:cNvSpPr>
              <p:nvPr/>
            </p:nvSpPr>
            <p:spPr>
              <a:xfrm>
                <a:off x="8377884" y="2941026"/>
                <a:ext cx="504000" cy="423294"/>
              </a:xfrm>
              <a:prstGeom prst="hexagon">
                <a:avLst>
                  <a:gd name="adj" fmla="val 28976"/>
                  <a:gd name="vf" fmla="val 115470"/>
                </a:avLst>
              </a:prstGeom>
              <a:solidFill>
                <a:srgbClr val="00A2CA">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Hexagon 13"/>
              <p:cNvSpPr>
                <a:spLocks noChangeAspect="1"/>
              </p:cNvSpPr>
              <p:nvPr/>
            </p:nvSpPr>
            <p:spPr>
              <a:xfrm>
                <a:off x="8327940" y="2821552"/>
                <a:ext cx="269348" cy="226216"/>
              </a:xfrm>
              <a:prstGeom prst="hexagon">
                <a:avLst>
                  <a:gd name="adj" fmla="val 28976"/>
                  <a:gd name="vf" fmla="val 115470"/>
                </a:avLst>
              </a:prstGeom>
              <a:solidFill>
                <a:srgbClr val="C2C5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1" name="Hexagon 10"/>
            <p:cNvSpPr>
              <a:spLocks noChangeAspect="1"/>
            </p:cNvSpPr>
            <p:nvPr userDrawn="1"/>
          </p:nvSpPr>
          <p:spPr>
            <a:xfrm rot="10800000">
              <a:off x="11178416" y="775899"/>
              <a:ext cx="335283" cy="281592"/>
            </a:xfrm>
            <a:prstGeom prst="hexagon">
              <a:avLst>
                <a:gd name="adj" fmla="val 28976"/>
                <a:gd name="vf" fmla="val 115470"/>
              </a:avLst>
            </a:prstGeom>
            <a:solidFill>
              <a:srgbClr val="C2C5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Hexagon 11"/>
            <p:cNvSpPr>
              <a:spLocks noChangeAspect="1"/>
            </p:cNvSpPr>
            <p:nvPr userDrawn="1"/>
          </p:nvSpPr>
          <p:spPr>
            <a:xfrm rot="10800000">
              <a:off x="10998395" y="320717"/>
              <a:ext cx="257900" cy="216601"/>
            </a:xfrm>
            <a:prstGeom prst="hexagon">
              <a:avLst>
                <a:gd name="adj" fmla="val 28976"/>
                <a:gd name="vf" fmla="val 115470"/>
              </a:avLst>
            </a:prstGeom>
            <a:solidFill>
              <a:srgbClr val="C2C5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6" name="Footer Placeholder 3"/>
          <p:cNvSpPr txBox="1">
            <a:spLocks/>
          </p:cNvSpPr>
          <p:nvPr userDrawn="1"/>
        </p:nvSpPr>
        <p:spPr>
          <a:xfrm>
            <a:off x="1234380" y="4868926"/>
            <a:ext cx="2448620" cy="268816"/>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rgbClr val="75798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757982"/>
              </a:solidFill>
              <a:effectLst/>
              <a:uLnTx/>
              <a:uFillTx/>
              <a:latin typeface="Arial" panose="020B0604020202020204"/>
            </a:endParaRPr>
          </a:p>
        </p:txBody>
      </p:sp>
      <p:sp>
        <p:nvSpPr>
          <p:cNvPr id="19" name="Footer Placeholder 2"/>
          <p:cNvSpPr txBox="1">
            <a:spLocks/>
          </p:cNvSpPr>
          <p:nvPr userDrawn="1"/>
        </p:nvSpPr>
        <p:spPr>
          <a:xfrm>
            <a:off x="429454" y="4843571"/>
            <a:ext cx="2160000" cy="164458"/>
          </a:xfrm>
          <a:prstGeom prst="rect">
            <a:avLst/>
          </a:prstGeom>
        </p:spPr>
        <p:txBody>
          <a:bodyPr vert="horz" lIns="0" tIns="0" rIns="0" bIns="0" rtlCol="0" anchor="t"/>
          <a:lstStyle>
            <a:defPPr>
              <a:defRPr lang="en-US"/>
            </a:defPPr>
            <a:lvl1pPr algn="ctr" rtl="0" fontAlgn="base">
              <a:spcBef>
                <a:spcPct val="0"/>
              </a:spcBef>
              <a:spcAft>
                <a:spcPct val="0"/>
              </a:spcAft>
              <a:defRPr sz="800" kern="1200" cap="none" baseline="0">
                <a:solidFill>
                  <a:schemeClr val="tx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smtClean="0">
                <a:ln>
                  <a:noFill/>
                </a:ln>
                <a:solidFill>
                  <a:srgbClr val="7B808B"/>
                </a:solidFill>
                <a:effectLst/>
                <a:uLnTx/>
                <a:uFillTx/>
                <a:latin typeface="Arial" charset="0"/>
                <a:cs typeface="Arial" charset="0"/>
              </a:rPr>
              <a:t>Footer</a:t>
            </a:r>
            <a:endParaRPr kumimoji="0" lang="en-US" sz="800" b="0" i="0" u="none" strike="noStrike" kern="1200" cap="none" spc="0" normalizeH="0" baseline="0" noProof="0" dirty="0">
              <a:ln>
                <a:noFill/>
              </a:ln>
              <a:solidFill>
                <a:srgbClr val="7B808B"/>
              </a:solidFill>
              <a:effectLst/>
              <a:uLnTx/>
              <a:uFillTx/>
              <a:latin typeface="Arial" charset="0"/>
              <a:cs typeface="Arial" charset="0"/>
            </a:endParaRPr>
          </a:p>
        </p:txBody>
      </p:sp>
      <p:sp>
        <p:nvSpPr>
          <p:cNvPr id="20" name="Slide Number Placeholder 3"/>
          <p:cNvSpPr txBox="1">
            <a:spLocks/>
          </p:cNvSpPr>
          <p:nvPr userDrawn="1"/>
        </p:nvSpPr>
        <p:spPr>
          <a:xfrm>
            <a:off x="254000" y="4843571"/>
            <a:ext cx="127000" cy="166579"/>
          </a:xfrm>
          <a:prstGeom prst="rect">
            <a:avLst/>
          </a:prstGeom>
        </p:spPr>
        <p:txBody>
          <a:bodyPr vert="horz" lIns="0" tIns="0" rIns="0" bIns="0" rtlCol="0" anchor="t" anchorCtr="0"/>
          <a:lstStyle>
            <a:defPPr>
              <a:defRPr lang="en-US"/>
            </a:defPPr>
            <a:lvl1pPr algn="l" rtl="0" fontAlgn="base">
              <a:spcBef>
                <a:spcPct val="0"/>
              </a:spcBef>
              <a:spcAft>
                <a:spcPct val="0"/>
              </a:spcAft>
              <a:defRPr sz="800" b="0" kern="1200" baseline="0">
                <a:solidFill>
                  <a:schemeClr val="tx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A7C8312-0C38-BD48-8FE3-7B59D6164E1B}" type="slidenum">
              <a:rPr kumimoji="0" lang="en-US" sz="800" b="0" i="0" u="none" strike="noStrike" kern="1200" cap="none" spc="0" normalizeH="0" baseline="0" noProof="0" smtClean="0">
                <a:ln>
                  <a:noFill/>
                </a:ln>
                <a:solidFill>
                  <a:srgbClr val="7B808B"/>
                </a:solidFill>
                <a:effectLst/>
                <a:uLnTx/>
                <a:uFillTx/>
                <a:latin typeface="Arial" charset="0"/>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rgbClr val="7B808B"/>
              </a:solidFill>
              <a:effectLst/>
              <a:uLnTx/>
              <a:uFillTx/>
              <a:latin typeface="Arial" charset="0"/>
              <a:cs typeface="Arial" charset="0"/>
            </a:endParaRPr>
          </a:p>
        </p:txBody>
      </p:sp>
      <p:sp>
        <p:nvSpPr>
          <p:cNvPr id="21" name="Title 1"/>
          <p:cNvSpPr>
            <a:spLocks noGrp="1"/>
          </p:cNvSpPr>
          <p:nvPr>
            <p:ph type="title" hasCustomPrompt="1"/>
          </p:nvPr>
        </p:nvSpPr>
        <p:spPr>
          <a:xfrm>
            <a:off x="254000" y="227745"/>
            <a:ext cx="8229600" cy="426735"/>
          </a:xfrm>
        </p:spPr>
        <p:txBody>
          <a:bodyPr/>
          <a:lstStyle>
            <a:lvl1pPr>
              <a:defRPr sz="2400" spc="0" baseline="0"/>
            </a:lvl1pPr>
          </a:lstStyle>
          <a:p>
            <a:pPr lvl="0"/>
            <a:r>
              <a:rPr lang="en-US" dirty="0" smtClean="0"/>
              <a:t>Headline Arial, bold, 24pt</a:t>
            </a:r>
          </a:p>
        </p:txBody>
      </p:sp>
    </p:spTree>
    <p:extLst>
      <p:ext uri="{BB962C8B-B14F-4D97-AF65-F5344CB8AC3E}">
        <p14:creationId xmlns:p14="http://schemas.microsoft.com/office/powerpoint/2010/main" val="14620533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effectLst/>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US" dirty="0"/>
          </a:p>
        </p:txBody>
      </p:sp>
      <p:sp>
        <p:nvSpPr>
          <p:cNvPr id="4"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973130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effectLst/>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765986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66061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2875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42875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492265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020475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02473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848600" y="4781550"/>
            <a:ext cx="1066800" cy="246888"/>
          </a:xfrm>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37586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592687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773002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7827529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9868048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457200"/>
            <a:ext cx="1962150" cy="405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734050" cy="405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fld id="{05CB6F6E-EFBB-4B19-903D-44C1429DCAC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276103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Click to edit Master title style</a:t>
            </a:r>
            <a:endParaRPr lang="nl-NL" dirty="0"/>
          </a:p>
        </p:txBody>
      </p:sp>
      <p:sp>
        <p:nvSpPr>
          <p:cNvPr id="7" name="Tijdelijke aanduiding voor inhoud 2"/>
          <p:cNvSpPr>
            <a:spLocks noGrp="1"/>
          </p:cNvSpPr>
          <p:nvPr>
            <p:ph sz="half" idx="1"/>
          </p:nvPr>
        </p:nvSpPr>
        <p:spPr>
          <a:xfrm>
            <a:off x="457200" y="1565123"/>
            <a:ext cx="8229600" cy="3029500"/>
          </a:xfrm>
        </p:spPr>
        <p:txBody>
          <a:bodyPr>
            <a:normAutofit/>
          </a:bodyPr>
          <a:lstStyle>
            <a:lvl1pPr marL="257175" marR="0" indent="-257175" algn="l" defTabSz="342900" rtl="0" eaLnBrk="0" fontAlgn="base" latinLnBrk="0" hangingPunct="0">
              <a:lnSpc>
                <a:spcPct val="100000"/>
              </a:lnSpc>
              <a:spcBef>
                <a:spcPct val="20000"/>
              </a:spcBef>
              <a:spcAft>
                <a:spcPct val="0"/>
              </a:spcAft>
              <a:buClrTx/>
              <a:buSzTx/>
              <a:buFont typeface="Arial" charset="0"/>
              <a:buChar char="•"/>
              <a:tabLst/>
              <a:defRPr sz="1500" cap="none" baseline="0"/>
            </a:lvl1pPr>
            <a:lvl2pPr marL="471488" marR="0" indent="-214313" algn="l" defTabSz="342900" rtl="0" eaLnBrk="1" fontAlgn="auto" latinLnBrk="0" hangingPunct="1">
              <a:lnSpc>
                <a:spcPct val="100000"/>
              </a:lnSpc>
              <a:spcBef>
                <a:spcPct val="20000"/>
              </a:spcBef>
              <a:spcAft>
                <a:spcPts val="0"/>
              </a:spcAft>
              <a:buClrTx/>
              <a:buSzTx/>
              <a:buFont typeface="Arial"/>
              <a:buChar char="•"/>
              <a:tabLst/>
              <a:defRPr sz="1350"/>
            </a:lvl2pPr>
            <a:lvl3pPr marL="672704" marR="0" indent="-214313" algn="l" defTabSz="342900" rtl="0" eaLnBrk="1" fontAlgn="auto" latinLnBrk="0" hangingPunct="1">
              <a:lnSpc>
                <a:spcPct val="100000"/>
              </a:lnSpc>
              <a:spcBef>
                <a:spcPct val="20000"/>
              </a:spcBef>
              <a:spcAft>
                <a:spcPts val="0"/>
              </a:spcAft>
              <a:buClrTx/>
              <a:buSzTx/>
              <a:buFont typeface="Arial"/>
              <a:buChar char="•"/>
              <a:tabLst/>
              <a:defRPr sz="1200"/>
            </a:lvl3pPr>
            <a:lvl4pPr marL="941785" marR="0" indent="-214313" algn="l" defTabSz="342900" rtl="0" eaLnBrk="1" fontAlgn="auto" latinLnBrk="0" hangingPunct="1">
              <a:lnSpc>
                <a:spcPct val="100000"/>
              </a:lnSpc>
              <a:spcBef>
                <a:spcPct val="20000"/>
              </a:spcBef>
              <a:spcAft>
                <a:spcPts val="0"/>
              </a:spcAft>
              <a:buClrTx/>
              <a:buSzTx/>
              <a:buFont typeface="Arial"/>
              <a:buChar char="•"/>
              <a:tabLst/>
              <a:defRPr sz="1050"/>
            </a:lvl4pPr>
            <a:lvl5pPr marL="1209675" marR="0" indent="-214313" algn="l" defTabSz="342900" rtl="0" eaLnBrk="1" fontAlgn="auto" latinLnBrk="0" hangingPunct="1">
              <a:lnSpc>
                <a:spcPct val="100000"/>
              </a:lnSpc>
              <a:spcBef>
                <a:spcPct val="20000"/>
              </a:spcBef>
              <a:spcAft>
                <a:spcPts val="0"/>
              </a:spcAft>
              <a:buClrTx/>
              <a:buSzTx/>
              <a:buFont typeface="Arial"/>
              <a:buChar char="•"/>
              <a:tabLst/>
              <a:defRPr sz="10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Tijdelijke aanduiding voor voettekst 4"/>
          <p:cNvSpPr>
            <a:spLocks noGrp="1"/>
          </p:cNvSpPr>
          <p:nvPr>
            <p:ph type="ftr" sz="quarter" idx="10"/>
          </p:nvPr>
        </p:nvSpPr>
        <p:spPr>
          <a:xfrm>
            <a:off x="457200" y="4593432"/>
            <a:ext cx="2895600" cy="273844"/>
          </a:xfrm>
          <a:prstGeom prst="rect">
            <a:avLst/>
          </a:prstGeom>
        </p:spPr>
        <p:txBody>
          <a:bodyPr/>
          <a:lstStyle>
            <a:lvl1pPr>
              <a:defRPr/>
            </a:lvl1pPr>
          </a:lstStyle>
          <a:p>
            <a:pPr>
              <a:defRPr/>
            </a:pPr>
            <a:r>
              <a:rPr lang="nl-NL"/>
              <a:t>Footnote</a:t>
            </a:r>
          </a:p>
        </p:txBody>
      </p:sp>
      <p:sp>
        <p:nvSpPr>
          <p:cNvPr id="5" name="Tijdelijke aanduiding voor dianummer 5"/>
          <p:cNvSpPr>
            <a:spLocks noGrp="1"/>
          </p:cNvSpPr>
          <p:nvPr>
            <p:ph type="sldNum" sz="quarter" idx="11"/>
          </p:nvPr>
        </p:nvSpPr>
        <p:spPr/>
        <p:txBody>
          <a:bodyPr/>
          <a:lstStyle>
            <a:lvl1pPr>
              <a:defRPr/>
            </a:lvl1pPr>
          </a:lstStyle>
          <a:p>
            <a:pPr>
              <a:defRPr/>
            </a:pPr>
            <a:fld id="{886E33C5-1CF7-4297-B88F-ED174115F572}" type="slidenum">
              <a:rPr lang="nl-NL"/>
              <a:pPr>
                <a:defRPr/>
              </a:pPr>
              <a:t>‹#›</a:t>
            </a:fld>
            <a:endParaRPr lang="nl-NL"/>
          </a:p>
        </p:txBody>
      </p:sp>
    </p:spTree>
    <p:extLst>
      <p:ext uri="{BB962C8B-B14F-4D97-AF65-F5344CB8AC3E}">
        <p14:creationId xmlns:p14="http://schemas.microsoft.com/office/powerpoint/2010/main" val="2402527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cap="none">
                <a:solidFill>
                  <a:srgbClr val="000000"/>
                </a:solidFill>
              </a:defRPr>
            </a:pPr>
            <a:r>
              <a:rPr sz="3797" cap="all">
                <a:solidFill>
                  <a:srgbClr val="535353"/>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2426">
                <a:solidFill>
                  <a:srgbClr val="535353"/>
                </a:solidFill>
              </a:rPr>
              <a:t>Body Level One</a:t>
            </a:r>
          </a:p>
          <a:p>
            <a:pPr lvl="1">
              <a:defRPr sz="1800">
                <a:solidFill>
                  <a:srgbClr val="000000"/>
                </a:solidFill>
              </a:defRPr>
            </a:pPr>
            <a:r>
              <a:rPr sz="2426">
                <a:solidFill>
                  <a:srgbClr val="535353"/>
                </a:solidFill>
              </a:rPr>
              <a:t>Body Level Two</a:t>
            </a:r>
          </a:p>
          <a:p>
            <a:pPr lvl="2">
              <a:defRPr sz="1800">
                <a:solidFill>
                  <a:srgbClr val="000000"/>
                </a:solidFill>
              </a:defRPr>
            </a:pPr>
            <a:r>
              <a:rPr sz="2426">
                <a:solidFill>
                  <a:srgbClr val="535353"/>
                </a:solidFill>
              </a:rPr>
              <a:t>Body Level Three</a:t>
            </a:r>
          </a:p>
          <a:p>
            <a:pPr lvl="3">
              <a:defRPr sz="1800">
                <a:solidFill>
                  <a:srgbClr val="000000"/>
                </a:solidFill>
              </a:defRPr>
            </a:pPr>
            <a:r>
              <a:rPr sz="2426">
                <a:solidFill>
                  <a:srgbClr val="535353"/>
                </a:solidFill>
              </a:rPr>
              <a:t>Body Level Four</a:t>
            </a:r>
          </a:p>
          <a:p>
            <a:pPr lvl="4">
              <a:defRPr sz="1800">
                <a:solidFill>
                  <a:srgbClr val="000000"/>
                </a:solidFill>
              </a:defRPr>
            </a:pPr>
            <a:r>
              <a:rPr sz="2426">
                <a:solidFill>
                  <a:srgbClr val="535353"/>
                </a:solidFill>
              </a:rPr>
              <a:t>Body Level Five</a:t>
            </a:r>
          </a:p>
        </p:txBody>
      </p:sp>
    </p:spTree>
    <p:extLst>
      <p:ext uri="{BB962C8B-B14F-4D97-AF65-F5344CB8AC3E}">
        <p14:creationId xmlns:p14="http://schemas.microsoft.com/office/powerpoint/2010/main" val="12051749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D9F05AA-5A3C-4EDF-9E07-5CA39A5A07C0}" type="datetimeFigureOut">
              <a:rPr lang="en-CA"/>
              <a:pPr>
                <a:defRPr/>
              </a:pPr>
              <a:t>2017-02-18</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BC81085-3EC3-45AF-BB31-E7B3207BC3CD}" type="slidenum">
              <a:rPr lang="en-CA"/>
              <a:pPr>
                <a:defRPr/>
              </a:pPr>
              <a:t>‹#›</a:t>
            </a:fld>
            <a:endParaRPr lang="en-CA"/>
          </a:p>
        </p:txBody>
      </p:sp>
    </p:spTree>
    <p:extLst>
      <p:ext uri="{BB962C8B-B14F-4D97-AF65-F5344CB8AC3E}">
        <p14:creationId xmlns:p14="http://schemas.microsoft.com/office/powerpoint/2010/main" val="4011257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85FC93B-121B-44A3-BFCE-D8FA1BD1B83E}" type="datetimeFigureOut">
              <a:rPr lang="en-CA"/>
              <a:pPr>
                <a:defRPr/>
              </a:pPr>
              <a:t>2017-02-18</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1B407FF-1DDD-4F5E-B120-832E1CEE69BE}" type="slidenum">
              <a:rPr lang="en-CA"/>
              <a:pPr>
                <a:defRPr/>
              </a:pPr>
              <a:t>‹#›</a:t>
            </a:fld>
            <a:endParaRPr lang="en-CA"/>
          </a:p>
        </p:txBody>
      </p:sp>
    </p:spTree>
    <p:extLst>
      <p:ext uri="{BB962C8B-B14F-4D97-AF65-F5344CB8AC3E}">
        <p14:creationId xmlns:p14="http://schemas.microsoft.com/office/powerpoint/2010/main" val="1779097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CDF4529-3838-45E9-9E84-A63AD70B8E08}" type="datetimeFigureOut">
              <a:rPr lang="en-CA"/>
              <a:pPr>
                <a:defRPr/>
              </a:pPr>
              <a:t>2017-02-18</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184B354-804D-4681-89B7-6248AC013E88}" type="slidenum">
              <a:rPr lang="en-CA"/>
              <a:pPr>
                <a:defRPr/>
              </a:pPr>
              <a:t>‹#›</a:t>
            </a:fld>
            <a:endParaRPr lang="en-CA"/>
          </a:p>
        </p:txBody>
      </p:sp>
    </p:spTree>
    <p:extLst>
      <p:ext uri="{BB962C8B-B14F-4D97-AF65-F5344CB8AC3E}">
        <p14:creationId xmlns:p14="http://schemas.microsoft.com/office/powerpoint/2010/main" val="88823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49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731520" y="3449576"/>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0"/>
          </p:nvPr>
        </p:nvSpPr>
        <p:spPr/>
        <p:txBody>
          <a:bodyPr/>
          <a:lstStyle/>
          <a:p>
            <a:fld id="{C2D2F6F0-8D01-43AE-911F-3ED56B9B567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432924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8670DAA-7DD3-4BAA-A1B1-BDBBB2E6AAB9}" type="datetimeFigureOut">
              <a:rPr lang="en-CA"/>
              <a:pPr>
                <a:defRPr/>
              </a:pPr>
              <a:t>2017-02-18</a:t>
            </a:fld>
            <a:endParaRPr lang="en-CA"/>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CA"/>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62D227C-AE7A-46CD-BDEB-25616D1ED265}" type="slidenum">
              <a:rPr lang="en-CA"/>
              <a:pPr>
                <a:defRPr/>
              </a:pPr>
              <a:t>‹#›</a:t>
            </a:fld>
            <a:endParaRPr lang="en-CA"/>
          </a:p>
        </p:txBody>
      </p:sp>
    </p:spTree>
    <p:extLst>
      <p:ext uri="{BB962C8B-B14F-4D97-AF65-F5344CB8AC3E}">
        <p14:creationId xmlns:p14="http://schemas.microsoft.com/office/powerpoint/2010/main" val="1924256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CC46734-B6C5-4B60-B8FE-E61EA23C8633}" type="datetimeFigureOut">
              <a:rPr lang="en-CA"/>
              <a:pPr>
                <a:defRPr/>
              </a:pPr>
              <a:t>2017-02-18</a:t>
            </a:fld>
            <a:endParaRPr lang="en-CA"/>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CA"/>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4AF92E1-D380-4136-885D-1AA39E251FCA}" type="slidenum">
              <a:rPr lang="en-CA"/>
              <a:pPr>
                <a:defRPr/>
              </a:pPr>
              <a:t>‹#›</a:t>
            </a:fld>
            <a:endParaRPr lang="en-CA"/>
          </a:p>
        </p:txBody>
      </p:sp>
    </p:spTree>
    <p:extLst>
      <p:ext uri="{BB962C8B-B14F-4D97-AF65-F5344CB8AC3E}">
        <p14:creationId xmlns:p14="http://schemas.microsoft.com/office/powerpoint/2010/main" val="15932139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A263C51-1029-4426-ADC3-AA30B28C38B2}" type="datetimeFigureOut">
              <a:rPr lang="en-CA"/>
              <a:pPr>
                <a:defRPr/>
              </a:pPr>
              <a:t>2017-02-18</a:t>
            </a:fld>
            <a:endParaRPr lang="en-CA"/>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CA"/>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E6B6D3D-3333-41F9-BA3C-BF35535028A8}" type="slidenum">
              <a:rPr lang="en-CA"/>
              <a:pPr>
                <a:defRPr/>
              </a:pPr>
              <a:t>‹#›</a:t>
            </a:fld>
            <a:endParaRPr lang="en-CA"/>
          </a:p>
        </p:txBody>
      </p:sp>
    </p:spTree>
    <p:extLst>
      <p:ext uri="{BB962C8B-B14F-4D97-AF65-F5344CB8AC3E}">
        <p14:creationId xmlns:p14="http://schemas.microsoft.com/office/powerpoint/2010/main" val="1127942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82B7D3C-5FC7-4CC4-BBA1-6754853A3D42}" type="datetimeFigureOut">
              <a:rPr lang="en-CA"/>
              <a:pPr>
                <a:defRPr/>
              </a:pPr>
              <a:t>2017-02-18</a:t>
            </a:fld>
            <a:endParaRPr lang="en-CA"/>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CA"/>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FC39E21-AFE2-48FD-A4DC-B38F597D1B7D}" type="slidenum">
              <a:rPr lang="en-CA"/>
              <a:pPr>
                <a:defRPr/>
              </a:pPr>
              <a:t>‹#›</a:t>
            </a:fld>
            <a:endParaRPr lang="en-CA"/>
          </a:p>
        </p:txBody>
      </p:sp>
    </p:spTree>
    <p:extLst>
      <p:ext uri="{BB962C8B-B14F-4D97-AF65-F5344CB8AC3E}">
        <p14:creationId xmlns:p14="http://schemas.microsoft.com/office/powerpoint/2010/main" val="3269257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8AB65E6-5983-46EE-A40C-A9CBB3D08CA8}" type="datetimeFigureOut">
              <a:rPr lang="en-CA"/>
              <a:pPr>
                <a:defRPr/>
              </a:pPr>
              <a:t>2017-02-18</a:t>
            </a:fld>
            <a:endParaRPr lang="en-CA"/>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CA"/>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3FC3F8C-174B-426C-9FA8-CA3428A32753}" type="slidenum">
              <a:rPr lang="en-CA"/>
              <a:pPr>
                <a:defRPr/>
              </a:pPr>
              <a:t>‹#›</a:t>
            </a:fld>
            <a:endParaRPr lang="en-CA"/>
          </a:p>
        </p:txBody>
      </p:sp>
    </p:spTree>
    <p:extLst>
      <p:ext uri="{BB962C8B-B14F-4D97-AF65-F5344CB8AC3E}">
        <p14:creationId xmlns:p14="http://schemas.microsoft.com/office/powerpoint/2010/main" val="409578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CA"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7734F19-12D3-409C-B6FA-1CC389230B92}" type="datetimeFigureOut">
              <a:rPr lang="en-CA"/>
              <a:pPr>
                <a:defRPr/>
              </a:pPr>
              <a:t>2017-02-18</a:t>
            </a:fld>
            <a:endParaRPr lang="en-CA"/>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CA"/>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1173213-4225-4AFC-B11E-3F5CD6632027}" type="slidenum">
              <a:rPr lang="en-CA"/>
              <a:pPr>
                <a:defRPr/>
              </a:pPr>
              <a:t>‹#›</a:t>
            </a:fld>
            <a:endParaRPr lang="en-CA"/>
          </a:p>
        </p:txBody>
      </p:sp>
    </p:spTree>
    <p:extLst>
      <p:ext uri="{BB962C8B-B14F-4D97-AF65-F5344CB8AC3E}">
        <p14:creationId xmlns:p14="http://schemas.microsoft.com/office/powerpoint/2010/main" val="3220190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4CF976B-6054-49A6-B7A1-56C7D0943E66}" type="datetimeFigureOut">
              <a:rPr lang="en-CA"/>
              <a:pPr>
                <a:defRPr/>
              </a:pPr>
              <a:t>2017-02-18</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385B852-18B5-4DFD-AF05-C894C9BA2FF5}" type="slidenum">
              <a:rPr lang="en-CA"/>
              <a:pPr>
                <a:defRPr/>
              </a:pPr>
              <a:t>‹#›</a:t>
            </a:fld>
            <a:endParaRPr lang="en-CA"/>
          </a:p>
        </p:txBody>
      </p:sp>
    </p:spTree>
    <p:extLst>
      <p:ext uri="{BB962C8B-B14F-4D97-AF65-F5344CB8AC3E}">
        <p14:creationId xmlns:p14="http://schemas.microsoft.com/office/powerpoint/2010/main" val="6125520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FD2E5D2-7EBD-4003-96AC-D2DB54EB0C7C}" type="datetimeFigureOut">
              <a:rPr lang="en-CA"/>
              <a:pPr>
                <a:defRPr/>
              </a:pPr>
              <a:t>2017-02-18</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702CE67-651C-4191-B72C-97DEB8E3A889}" type="slidenum">
              <a:rPr lang="en-CA"/>
              <a:pPr>
                <a:defRPr/>
              </a:pPr>
              <a:t>‹#›</a:t>
            </a:fld>
            <a:endParaRPr lang="en-CA"/>
          </a:p>
        </p:txBody>
      </p:sp>
    </p:spTree>
    <p:extLst>
      <p:ext uri="{BB962C8B-B14F-4D97-AF65-F5344CB8AC3E}">
        <p14:creationId xmlns:p14="http://schemas.microsoft.com/office/powerpoint/2010/main" val="2758572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55014"/>
            <a:ext cx="403860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935272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57301"/>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257301"/>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70121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007947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66719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97919"/>
            <a:ext cx="2139696" cy="31827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161042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C2D2F6F0-8D01-43AE-911F-3ED56B9B567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197278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274320"/>
          </a:xfrm>
          <a:prstGeom prst="rect">
            <a:avLst/>
          </a:prstGeom>
          <a:solidFill>
            <a:srgbClr val="004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6" name="Slide Number Placeholder 5"/>
          <p:cNvSpPr>
            <a:spLocks noGrp="1"/>
          </p:cNvSpPr>
          <p:nvPr>
            <p:ph type="sldNum" sz="quarter" idx="4"/>
          </p:nvPr>
        </p:nvSpPr>
        <p:spPr>
          <a:xfrm>
            <a:off x="7924800" y="4857750"/>
            <a:ext cx="1066800" cy="246888"/>
          </a:xfrm>
          <a:prstGeom prst="rect">
            <a:avLst/>
          </a:prstGeom>
        </p:spPr>
        <p:txBody>
          <a:bodyPr vert="horz" lIns="91440" tIns="45720" rIns="91440" bIns="45720" rtlCol="0" anchor="ctr"/>
          <a:lstStyle>
            <a:lvl1pPr algn="r">
              <a:defRPr sz="750" b="0">
                <a:solidFill>
                  <a:schemeClr val="tx1"/>
                </a:solidFill>
              </a:defRPr>
            </a:lvl1pPr>
          </a:lstStyle>
          <a:p>
            <a:pPr fontAlgn="auto">
              <a:spcBef>
                <a:spcPts val="0"/>
              </a:spcBef>
              <a:spcAft>
                <a:spcPts val="0"/>
              </a:spcAft>
            </a:pPr>
            <a:fld id="{C2D2F6F0-8D01-43AE-911F-3ED56B9B5670}" type="slidenum">
              <a:rPr lang="en-US" smtClean="0">
                <a:solidFill>
                  <a:prstClr val="black"/>
                </a:solidFill>
                <a:latin typeface="Arial"/>
                <a:cs typeface="+mn-cs"/>
              </a:rPr>
              <a:pPr fontAlgn="auto">
                <a:spcBef>
                  <a:spcPts val="0"/>
                </a:spcBef>
                <a:spcAft>
                  <a:spcPts val="0"/>
                </a:spcAft>
              </a:pPr>
              <a:t>‹#›</a:t>
            </a:fld>
            <a:endParaRPr lang="en-US" dirty="0">
              <a:solidFill>
                <a:prstClr val="black"/>
              </a:solidFill>
              <a:latin typeface="Arial"/>
              <a:cs typeface="+mn-cs"/>
            </a:endParaRPr>
          </a:p>
        </p:txBody>
      </p:sp>
    </p:spTree>
    <p:extLst>
      <p:ext uri="{BB962C8B-B14F-4D97-AF65-F5344CB8AC3E}">
        <p14:creationId xmlns:p14="http://schemas.microsoft.com/office/powerpoint/2010/main" val="102152624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6" r:id="rId12"/>
    <p:sldLayoutId id="2147483867" r:id="rId13"/>
  </p:sldLayoutIdLst>
  <p:timing>
    <p:tnLst>
      <p:par>
        <p:cTn id="1" dur="indefinite" restart="never" nodeType="tmRoot"/>
      </p:par>
    </p:tnLst>
  </p:timing>
  <p:hf sldNum="0" hdr="0" ft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31E74"/>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142875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3"/>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0488" tIns="44450" rIns="90488" bIns="44450" numCol="1" anchor="ctr" anchorCtr="0" compatLnSpc="1">
            <a:prstTxWarp prst="textNoShape">
              <a:avLst/>
            </a:prstTxWarp>
          </a:bodyPr>
          <a:lstStyle/>
          <a:p>
            <a:pPr lvl="0"/>
            <a:r>
              <a:rPr lang="en-US" dirty="0"/>
              <a:t>Click to edit Master title style</a:t>
            </a:r>
          </a:p>
        </p:txBody>
      </p:sp>
      <p:sp>
        <p:nvSpPr>
          <p:cNvPr id="4" name="Slide Number Placeholder 5"/>
          <p:cNvSpPr>
            <a:spLocks noGrp="1"/>
          </p:cNvSpPr>
          <p:nvPr>
            <p:ph type="sldNum" sz="quarter" idx="4"/>
          </p:nvPr>
        </p:nvSpPr>
        <p:spPr>
          <a:xfrm>
            <a:off x="6858000" y="4781551"/>
            <a:ext cx="2133600" cy="274637"/>
          </a:xfrm>
          <a:prstGeom prst="rect">
            <a:avLst/>
          </a:prstGeom>
        </p:spPr>
        <p:txBody>
          <a:bodyPr vert="horz" lIns="91440" tIns="45720" rIns="91440" bIns="45720" rtlCol="0" anchor="ctr"/>
          <a:lstStyle>
            <a:lvl1pPr algn="r">
              <a:defRPr sz="900">
                <a:solidFill>
                  <a:schemeClr val="tx1"/>
                </a:solidFill>
              </a:defRPr>
            </a:lvl1pPr>
          </a:lstStyle>
          <a:p>
            <a:pPr eaLnBrk="0" hangingPunct="0"/>
            <a:fld id="{05CB6F6E-EFBB-4B19-903D-44C1429DCAC5}" type="slidenum">
              <a:rPr lang="en-US" smtClean="0">
                <a:solidFill>
                  <a:srgbClr val="FFFFFF"/>
                </a:solidFill>
                <a:latin typeface="Arial" pitchFamily="34" charset="0"/>
                <a:cs typeface="+mn-cs"/>
              </a:rPr>
              <a:pPr eaLnBrk="0" hangingPunct="0"/>
              <a:t>‹#›</a:t>
            </a:fld>
            <a:endParaRPr lang="en-US" dirty="0">
              <a:solidFill>
                <a:srgbClr val="FFFFFF"/>
              </a:solidFill>
              <a:latin typeface="Arial" pitchFamily="34" charset="0"/>
              <a:cs typeface="+mn-cs"/>
            </a:endParaRPr>
          </a:p>
        </p:txBody>
      </p:sp>
    </p:spTree>
    <p:extLst>
      <p:ext uri="{BB962C8B-B14F-4D97-AF65-F5344CB8AC3E}">
        <p14:creationId xmlns:p14="http://schemas.microsoft.com/office/powerpoint/2010/main" val="4176930695"/>
      </p:ext>
    </p:extLst>
  </p:cSld>
  <p:clrMap bg1="dk2" tx1="lt1" bg2="dk1"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95" r:id="rId12"/>
    <p:sldLayoutId id="2147484008" r:id="rId1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300" b="1">
          <a:solidFill>
            <a:schemeClr val="tx2"/>
          </a:solidFill>
          <a:effectLst/>
          <a:latin typeface="+mj-lt"/>
          <a:ea typeface="MS PGothic" pitchFamily="34" charset="-128"/>
          <a:cs typeface="MS PGothic" charset="0"/>
        </a:defRPr>
      </a:lvl1pPr>
      <a:lvl2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Arial" charset="0"/>
          <a:ea typeface="MS PGothic" pitchFamily="34" charset="-128"/>
          <a:cs typeface="MS PGothic" charset="0"/>
        </a:defRPr>
      </a:lvl2pPr>
      <a:lvl3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Arial" charset="0"/>
          <a:ea typeface="MS PGothic" pitchFamily="34" charset="-128"/>
          <a:cs typeface="MS PGothic" charset="0"/>
        </a:defRPr>
      </a:lvl3pPr>
      <a:lvl4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Arial" charset="0"/>
          <a:ea typeface="MS PGothic" pitchFamily="34" charset="-128"/>
          <a:cs typeface="MS PGothic" charset="0"/>
        </a:defRPr>
      </a:lvl4pPr>
      <a:lvl5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Arial" charset="0"/>
          <a:ea typeface="MS PGothic" pitchFamily="34" charset="-128"/>
          <a:cs typeface="MS PGothic" charset="0"/>
        </a:defRPr>
      </a:lvl5pPr>
      <a:lvl6pPr marL="342900"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Arial" charset="0"/>
          <a:ea typeface="ＭＳ Ｐゴシック" charset="0"/>
        </a:defRPr>
      </a:lvl6pPr>
      <a:lvl7pPr marL="685800"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Arial" charset="0"/>
          <a:ea typeface="ＭＳ Ｐゴシック" charset="0"/>
        </a:defRPr>
      </a:lvl7pPr>
      <a:lvl8pPr marL="1028700"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Arial" charset="0"/>
          <a:ea typeface="ＭＳ Ｐゴシック" charset="0"/>
        </a:defRPr>
      </a:lvl8pPr>
      <a:lvl9pPr marL="1371600"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Arial" charset="0"/>
          <a:ea typeface="ＭＳ Ｐゴシック" charset="0"/>
        </a:defRPr>
      </a:lvl9pPr>
    </p:titleStyle>
    <p:bodyStyle>
      <a:lvl1pPr marL="257175" indent="-257175" algn="l" rtl="0" eaLnBrk="0" fontAlgn="base" hangingPunct="0">
        <a:spcBef>
          <a:spcPct val="20000"/>
        </a:spcBef>
        <a:spcAft>
          <a:spcPct val="0"/>
        </a:spcAft>
        <a:buClr>
          <a:schemeClr val="tx2"/>
        </a:buClr>
        <a:buSzPct val="68000"/>
        <a:buFont typeface="Monotype Sorts" charset="2"/>
        <a:buChar char="l"/>
        <a:defRPr sz="1800" b="1">
          <a:solidFill>
            <a:schemeClr val="tx1"/>
          </a:solidFill>
          <a:effectLst/>
          <a:latin typeface="+mn-lt"/>
          <a:ea typeface="MS PGothic" pitchFamily="34" charset="-128"/>
          <a:cs typeface="MS PGothic" charset="0"/>
        </a:defRPr>
      </a:lvl1pPr>
      <a:lvl2pPr marL="557213" indent="-214313" algn="l" rtl="0" eaLnBrk="0" fontAlgn="base" hangingPunct="0">
        <a:spcBef>
          <a:spcPct val="20000"/>
        </a:spcBef>
        <a:spcAft>
          <a:spcPct val="0"/>
        </a:spcAft>
        <a:buClr>
          <a:schemeClr val="tx2"/>
        </a:buClr>
        <a:buSzPct val="68000"/>
        <a:buFont typeface="Monotype Sorts" charset="2"/>
        <a:buChar char="l"/>
        <a:defRPr sz="1800" b="1">
          <a:solidFill>
            <a:schemeClr val="tx1"/>
          </a:solidFill>
          <a:effectLst/>
          <a:latin typeface="+mn-lt"/>
          <a:ea typeface="MS PGothic" pitchFamily="34" charset="-128"/>
          <a:cs typeface="MS PGothic" charset="0"/>
        </a:defRPr>
      </a:lvl2pPr>
      <a:lvl3pPr marL="857250" indent="-171450" algn="l" rtl="0" eaLnBrk="0" fontAlgn="base" hangingPunct="0">
        <a:spcBef>
          <a:spcPct val="20000"/>
        </a:spcBef>
        <a:spcAft>
          <a:spcPct val="0"/>
        </a:spcAft>
        <a:defRPr sz="1800" b="1">
          <a:solidFill>
            <a:schemeClr val="tx1"/>
          </a:solidFill>
          <a:effectLst/>
          <a:latin typeface="+mn-lt"/>
          <a:ea typeface="MS PGothic" pitchFamily="34" charset="-128"/>
          <a:cs typeface="MS PGothic" charset="0"/>
        </a:defRPr>
      </a:lvl3pPr>
      <a:lvl4pPr marL="1200150" indent="-171450" algn="l" rtl="0" eaLnBrk="0" fontAlgn="base" hangingPunct="0">
        <a:spcBef>
          <a:spcPct val="20000"/>
        </a:spcBef>
        <a:spcAft>
          <a:spcPct val="0"/>
        </a:spcAft>
        <a:defRPr sz="1800" b="1">
          <a:solidFill>
            <a:schemeClr val="tx1"/>
          </a:solidFill>
          <a:effectLst/>
          <a:latin typeface="+mn-lt"/>
          <a:ea typeface="MS PGothic" pitchFamily="34" charset="-128"/>
          <a:cs typeface="MS PGothic" charset="0"/>
        </a:defRPr>
      </a:lvl4pPr>
      <a:lvl5pPr marL="1543050" indent="-171450" algn="l" rtl="0" eaLnBrk="0" fontAlgn="base" hangingPunct="0">
        <a:spcBef>
          <a:spcPct val="20000"/>
        </a:spcBef>
        <a:spcAft>
          <a:spcPct val="0"/>
        </a:spcAft>
        <a:defRPr sz="1800" b="1">
          <a:solidFill>
            <a:schemeClr val="tx1"/>
          </a:solidFill>
          <a:effectLst/>
          <a:latin typeface="+mn-lt"/>
          <a:ea typeface="MS PGothic" pitchFamily="34" charset="-128"/>
          <a:cs typeface="MS PGothic" charset="0"/>
        </a:defRPr>
      </a:lvl5pPr>
      <a:lvl6pPr marL="1885950" indent="-171450" algn="l" rtl="0" eaLnBrk="0" fontAlgn="base" hangingPunct="0">
        <a:spcBef>
          <a:spcPct val="20000"/>
        </a:spcBef>
        <a:spcAft>
          <a:spcPct val="0"/>
        </a:spcAft>
        <a:defRPr sz="1800" b="1">
          <a:solidFill>
            <a:schemeClr val="tx1"/>
          </a:solidFill>
          <a:effectLst>
            <a:outerShdw blurRad="38100" dist="38100" dir="2700000" algn="tl">
              <a:srgbClr val="000000"/>
            </a:outerShdw>
          </a:effectLst>
          <a:latin typeface="+mn-lt"/>
          <a:ea typeface="+mn-ea"/>
        </a:defRPr>
      </a:lvl6pPr>
      <a:lvl7pPr marL="2228850" indent="-171450" algn="l" rtl="0" eaLnBrk="0" fontAlgn="base" hangingPunct="0">
        <a:spcBef>
          <a:spcPct val="20000"/>
        </a:spcBef>
        <a:spcAft>
          <a:spcPct val="0"/>
        </a:spcAft>
        <a:defRPr sz="1800" b="1">
          <a:solidFill>
            <a:schemeClr val="tx1"/>
          </a:solidFill>
          <a:effectLst>
            <a:outerShdw blurRad="38100" dist="38100" dir="2700000" algn="tl">
              <a:srgbClr val="000000"/>
            </a:outerShdw>
          </a:effectLst>
          <a:latin typeface="+mn-lt"/>
          <a:ea typeface="+mn-ea"/>
        </a:defRPr>
      </a:lvl7pPr>
      <a:lvl8pPr marL="2571750" indent="-171450" algn="l" rtl="0" eaLnBrk="0" fontAlgn="base" hangingPunct="0">
        <a:spcBef>
          <a:spcPct val="20000"/>
        </a:spcBef>
        <a:spcAft>
          <a:spcPct val="0"/>
        </a:spcAft>
        <a:defRPr sz="1800" b="1">
          <a:solidFill>
            <a:schemeClr val="tx1"/>
          </a:solidFill>
          <a:effectLst>
            <a:outerShdw blurRad="38100" dist="38100" dir="2700000" algn="tl">
              <a:srgbClr val="000000"/>
            </a:outerShdw>
          </a:effectLst>
          <a:latin typeface="+mn-lt"/>
          <a:ea typeface="+mn-ea"/>
        </a:defRPr>
      </a:lvl8pPr>
      <a:lvl9pPr marL="2914650" indent="-171450" algn="l" rtl="0" eaLnBrk="0" fontAlgn="base" hangingPunct="0">
        <a:spcBef>
          <a:spcPct val="20000"/>
        </a:spcBef>
        <a:spcAft>
          <a:spcPct val="0"/>
        </a:spcAft>
        <a:defRPr sz="1800" b="1">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717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defRPr>
            </a:lvl1pPr>
          </a:lstStyle>
          <a:p>
            <a:pPr>
              <a:defRPr/>
            </a:pPr>
            <a:fld id="{70F71258-41EC-495E-966B-EE3C23814D10}" type="datetimeFigureOut">
              <a:rPr lang="en-CA">
                <a:cs typeface="+mn-cs"/>
              </a:rPr>
              <a:pPr>
                <a:defRPr/>
              </a:pPr>
              <a:t>2017-02-18</a:t>
            </a:fld>
            <a:endParaRPr lang="en-C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defRPr>
            </a:lvl1pPr>
          </a:lstStyle>
          <a:p>
            <a:pPr>
              <a:defRPr/>
            </a:pPr>
            <a:endParaRPr lang="en-C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Calibri"/>
              </a:defRPr>
            </a:lvl1pPr>
          </a:lstStyle>
          <a:p>
            <a:pPr>
              <a:defRPr/>
            </a:pPr>
            <a:fld id="{ABED6B97-14B6-4649-AC96-7B19A61DBE12}" type="slidenum">
              <a:rPr lang="en-CA">
                <a:cs typeface="+mn-cs"/>
              </a:rPr>
              <a:pPr>
                <a:defRPr/>
              </a:pPr>
              <a:t>‹#›</a:t>
            </a:fld>
            <a:endParaRPr lang="en-CA">
              <a:cs typeface="+mn-cs"/>
            </a:endParaRPr>
          </a:p>
        </p:txBody>
      </p:sp>
    </p:spTree>
    <p:extLst>
      <p:ext uri="{BB962C8B-B14F-4D97-AF65-F5344CB8AC3E}">
        <p14:creationId xmlns:p14="http://schemas.microsoft.com/office/powerpoint/2010/main" val="317877167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6.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4.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0.xml"/><Relationship Id="rId4" Type="http://schemas.openxmlformats.org/officeDocument/2006/relationships/image" Target="../media/image3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0.xml"/><Relationship Id="rId4" Type="http://schemas.openxmlformats.org/officeDocument/2006/relationships/image" Target="../media/image43.emf"/></Relationships>
</file>

<file path=ppt/slides/_rels/slide4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hyperlink" Target="http://www.criticalcarenutrition.com/" TargetMode="External"/><Relationship Id="rId2" Type="http://schemas.openxmlformats.org/officeDocument/2006/relationships/image" Target="../media/image47.jpe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9.xml"/><Relationship Id="rId4" Type="http://schemas.openxmlformats.org/officeDocument/2006/relationships/image" Target="../media/image52.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4629150"/>
            <a:ext cx="1795463" cy="404813"/>
          </a:xfrm>
          <a:prstGeom prst="rect">
            <a:avLst/>
          </a:prstGeom>
          <a:solidFill>
            <a:schemeClr val="accent1"/>
          </a:solidFill>
          <a:ln>
            <a:noFill/>
          </a:ln>
          <a:extLst/>
        </p:spPr>
      </p:pic>
      <p:sp>
        <p:nvSpPr>
          <p:cNvPr id="1031" name="Rectangle 11"/>
          <p:cNvSpPr>
            <a:spLocks noChangeArrowheads="1"/>
          </p:cNvSpPr>
          <p:nvPr/>
        </p:nvSpPr>
        <p:spPr bwMode="auto">
          <a:xfrm>
            <a:off x="1090569" y="1250879"/>
            <a:ext cx="7099442" cy="857250"/>
          </a:xfrm>
          <a:prstGeom prst="rect">
            <a:avLst/>
          </a:prstGeom>
          <a:noFill/>
          <a:ln w="9525">
            <a:noFill/>
            <a:miter lim="800000"/>
            <a:headEnd/>
            <a:tailEnd/>
          </a:ln>
        </p:spPr>
        <p:txBody>
          <a:bodyPr anchor="ctr">
            <a:scene3d>
              <a:camera prst="orthographicFront"/>
              <a:lightRig rig="sunrise" dir="t"/>
            </a:scene3d>
            <a:sp3d extrusionH="76200">
              <a:bevelT w="95250" h="95250"/>
            </a:sp3d>
          </a:bodyPr>
          <a:lstStyle/>
          <a:p>
            <a:pPr algn="ctr" eaLnBrk="0" hangingPunct="0">
              <a:defRPr/>
            </a:pPr>
            <a:r>
              <a:rPr lang="en-US" sz="3200" b="1" dirty="0">
                <a:solidFill>
                  <a:schemeClr val="tx2"/>
                </a:solidFill>
              </a:rPr>
              <a:t>Protein Delivery in the ICU: </a:t>
            </a:r>
            <a:endParaRPr lang="en-US" sz="3200" b="1" dirty="0" smtClean="0">
              <a:solidFill>
                <a:schemeClr val="tx2"/>
              </a:solidFill>
            </a:endParaRPr>
          </a:p>
          <a:p>
            <a:pPr algn="ctr" eaLnBrk="0" hangingPunct="0">
              <a:defRPr/>
            </a:pPr>
            <a:r>
              <a:rPr lang="en-US" sz="3200" b="1" dirty="0" smtClean="0">
                <a:solidFill>
                  <a:schemeClr val="tx2"/>
                </a:solidFill>
              </a:rPr>
              <a:t>Optimal </a:t>
            </a:r>
            <a:r>
              <a:rPr lang="en-US" sz="3200" b="1" dirty="0">
                <a:solidFill>
                  <a:schemeClr val="tx2"/>
                </a:solidFill>
              </a:rPr>
              <a:t>or Sub-optimal?</a:t>
            </a:r>
            <a:endParaRPr lang="en-CA" sz="3200" b="1" dirty="0">
              <a:solidFill>
                <a:schemeClr val="tx2"/>
              </a:solidFill>
              <a:latin typeface="+mj-lt"/>
              <a:cs typeface="Arial" panose="020B0604020202020204" pitchFamily="34" charset="0"/>
            </a:endParaRPr>
          </a:p>
        </p:txBody>
      </p:sp>
      <p:sp>
        <p:nvSpPr>
          <p:cNvPr id="2" name="Rectangle 13"/>
          <p:cNvSpPr>
            <a:spLocks noChangeArrowheads="1"/>
          </p:cNvSpPr>
          <p:nvPr/>
        </p:nvSpPr>
        <p:spPr bwMode="auto">
          <a:xfrm>
            <a:off x="1419439" y="2619998"/>
            <a:ext cx="6089365" cy="1497283"/>
          </a:xfrm>
          <a:prstGeom prst="rect">
            <a:avLst/>
          </a:prstGeom>
          <a:noFill/>
          <a:ln w="9525">
            <a:noFill/>
            <a:miter lim="800000"/>
            <a:headEnd/>
            <a:tailEnd/>
          </a:ln>
        </p:spPr>
        <p:txBody>
          <a:bodyPr/>
          <a:lstStyle/>
          <a:p>
            <a:pPr algn="ctr" eaLnBrk="0" hangingPunct="0">
              <a:spcBef>
                <a:spcPct val="20000"/>
              </a:spcBef>
              <a:defRPr/>
            </a:pPr>
            <a:r>
              <a:rPr lang="en-US" sz="2000" b="1" dirty="0">
                <a:ln w="0"/>
                <a:solidFill>
                  <a:srgbClr val="FFFFFF"/>
                </a:solidFill>
                <a:latin typeface="Arial" panose="020B0604020202020204" pitchFamily="34" charset="0"/>
                <a:cs typeface="Arial" panose="020B0604020202020204" pitchFamily="34" charset="0"/>
              </a:rPr>
              <a:t>Daren K. Heyland</a:t>
            </a:r>
          </a:p>
          <a:p>
            <a:pPr algn="ctr" eaLnBrk="0" hangingPunct="0">
              <a:spcBef>
                <a:spcPct val="20000"/>
              </a:spcBef>
              <a:defRPr/>
            </a:pPr>
            <a:r>
              <a:rPr lang="en-US" sz="2000" b="1" dirty="0">
                <a:ln w="0"/>
                <a:solidFill>
                  <a:srgbClr val="FFFFFF"/>
                </a:solidFill>
                <a:latin typeface="Arial" panose="020B0604020202020204" pitchFamily="34" charset="0"/>
                <a:cs typeface="Arial" panose="020B0604020202020204" pitchFamily="34" charset="0"/>
              </a:rPr>
              <a:t>Professor of Medicine</a:t>
            </a:r>
          </a:p>
          <a:p>
            <a:pPr algn="ctr" eaLnBrk="0" hangingPunct="0">
              <a:spcBef>
                <a:spcPct val="20000"/>
              </a:spcBef>
              <a:defRPr/>
            </a:pPr>
            <a:r>
              <a:rPr lang="en-US" sz="2000" b="1" dirty="0">
                <a:ln w="0"/>
                <a:solidFill>
                  <a:srgbClr val="FFFFFF"/>
                </a:solidFill>
                <a:latin typeface="Arial" panose="020B0604020202020204" pitchFamily="34" charset="0"/>
                <a:cs typeface="Arial" panose="020B0604020202020204" pitchFamily="34" charset="0"/>
              </a:rPr>
              <a:t>Queen’s University, Kingston General Hospital</a:t>
            </a:r>
          </a:p>
          <a:p>
            <a:pPr algn="ctr" eaLnBrk="0" hangingPunct="0">
              <a:spcBef>
                <a:spcPct val="20000"/>
              </a:spcBef>
              <a:defRPr/>
            </a:pPr>
            <a:r>
              <a:rPr lang="en-US" sz="2000" b="1" dirty="0">
                <a:ln w="0"/>
                <a:solidFill>
                  <a:srgbClr val="FFFFFF"/>
                </a:solidFill>
                <a:latin typeface="Arial" panose="020B0604020202020204" pitchFamily="34" charset="0"/>
                <a:cs typeface="Arial" panose="020B0604020202020204" pitchFamily="34" charset="0"/>
              </a:rPr>
              <a:t>Kingston, ON Canada</a:t>
            </a:r>
          </a:p>
        </p:txBody>
      </p:sp>
      <p:pic>
        <p:nvPicPr>
          <p:cNvPr id="31749" name="Picture 8" descr="CC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4521994"/>
            <a:ext cx="2114550" cy="56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queens logo.png"/>
          <p:cNvPicPr>
            <a:picLocks noChangeAspect="1"/>
          </p:cNvPicPr>
          <p:nvPr/>
        </p:nvPicPr>
        <p:blipFill>
          <a:blip r:embed="rId5" cstate="print"/>
          <a:stretch>
            <a:fillRect/>
          </a:stretch>
        </p:blipFill>
        <p:spPr>
          <a:xfrm>
            <a:off x="6400800" y="4493514"/>
            <a:ext cx="1085850" cy="535686"/>
          </a:xfrm>
          <a:prstGeom prst="rect">
            <a:avLst/>
          </a:prstGeom>
          <a:effectLst>
            <a:glow rad="63500">
              <a:srgbClr val="FFFFFF">
                <a:alpha val="96078"/>
              </a:srgbClr>
            </a:glow>
          </a:effectLst>
        </p:spPr>
      </p:pic>
    </p:spTree>
    <p:extLst>
      <p:ext uri="{BB962C8B-B14F-4D97-AF65-F5344CB8AC3E}">
        <p14:creationId xmlns:p14="http://schemas.microsoft.com/office/powerpoint/2010/main" val="1584507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125" y="450083"/>
            <a:ext cx="7907547" cy="461665"/>
          </a:xfrm>
          <a:prstGeom prst="rect">
            <a:avLst/>
          </a:prstGeom>
          <a:noFill/>
        </p:spPr>
        <p:txBody>
          <a:bodyPr wrap="square" rtlCol="0">
            <a:spAutoFit/>
          </a:bodyPr>
          <a:lstStyle/>
          <a:p>
            <a:pPr algn="ctr"/>
            <a:r>
              <a:rPr lang="en-CA" sz="2400" dirty="0" smtClean="0">
                <a:solidFill>
                  <a:schemeClr val="tx2"/>
                </a:solidFill>
              </a:rPr>
              <a:t>Effect on Nitrogen Balance?</a:t>
            </a:r>
            <a:endParaRPr lang="en-CA" sz="2400" dirty="0">
              <a:solidFill>
                <a:schemeClr val="tx2"/>
              </a:solidFill>
            </a:endParaRPr>
          </a:p>
        </p:txBody>
      </p:sp>
      <p:pic>
        <p:nvPicPr>
          <p:cNvPr id="3" name="Picture 2"/>
          <p:cNvPicPr>
            <a:picLocks noChangeAspect="1"/>
          </p:cNvPicPr>
          <p:nvPr/>
        </p:nvPicPr>
        <p:blipFill>
          <a:blip r:embed="rId2"/>
          <a:stretch>
            <a:fillRect/>
          </a:stretch>
        </p:blipFill>
        <p:spPr>
          <a:xfrm>
            <a:off x="2487849" y="1013458"/>
            <a:ext cx="4237313" cy="3519150"/>
          </a:xfrm>
          <a:prstGeom prst="rect">
            <a:avLst/>
          </a:prstGeom>
        </p:spPr>
      </p:pic>
      <p:sp>
        <p:nvSpPr>
          <p:cNvPr id="4" name="TextBox 3"/>
          <p:cNvSpPr txBox="1"/>
          <p:nvPr/>
        </p:nvSpPr>
        <p:spPr>
          <a:xfrm>
            <a:off x="4071669" y="4634318"/>
            <a:ext cx="5003320" cy="338554"/>
          </a:xfrm>
          <a:prstGeom prst="rect">
            <a:avLst/>
          </a:prstGeom>
          <a:noFill/>
        </p:spPr>
        <p:txBody>
          <a:bodyPr wrap="square" rtlCol="0">
            <a:spAutoFit/>
          </a:bodyPr>
          <a:lstStyle/>
          <a:p>
            <a:pPr algn="r"/>
            <a:r>
              <a:rPr lang="en-CA" sz="1600" dirty="0" smtClean="0"/>
              <a:t>Dickerson J Trauma Acute Care </a:t>
            </a:r>
            <a:r>
              <a:rPr lang="en-CA" sz="1600" dirty="0" err="1" smtClean="0"/>
              <a:t>Surg</a:t>
            </a:r>
            <a:r>
              <a:rPr lang="en-CA" sz="1600" dirty="0" smtClean="0"/>
              <a:t> 2012</a:t>
            </a:r>
            <a:endParaRPr lang="en-CA" sz="1600" dirty="0"/>
          </a:p>
        </p:txBody>
      </p:sp>
      <p:sp>
        <p:nvSpPr>
          <p:cNvPr id="5" name="TextBox 4"/>
          <p:cNvSpPr txBox="1"/>
          <p:nvPr/>
        </p:nvSpPr>
        <p:spPr>
          <a:xfrm>
            <a:off x="333555" y="1109932"/>
            <a:ext cx="1932317" cy="1200329"/>
          </a:xfrm>
          <a:prstGeom prst="rect">
            <a:avLst/>
          </a:prstGeom>
          <a:noFill/>
        </p:spPr>
        <p:txBody>
          <a:bodyPr wrap="square" rtlCol="0">
            <a:spAutoFit/>
          </a:bodyPr>
          <a:lstStyle/>
          <a:p>
            <a:r>
              <a:rPr lang="en-CA" dirty="0" smtClean="0"/>
              <a:t>249 trauma patients receiving nutrition support</a:t>
            </a:r>
            <a:endParaRPr lang="en-CA" dirty="0"/>
          </a:p>
        </p:txBody>
      </p:sp>
    </p:spTree>
    <p:extLst>
      <p:ext uri="{BB962C8B-B14F-4D97-AF65-F5344CB8AC3E}">
        <p14:creationId xmlns:p14="http://schemas.microsoft.com/office/powerpoint/2010/main" val="436972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125" y="450083"/>
            <a:ext cx="7907547" cy="830997"/>
          </a:xfrm>
          <a:prstGeom prst="rect">
            <a:avLst/>
          </a:prstGeom>
          <a:noFill/>
        </p:spPr>
        <p:txBody>
          <a:bodyPr wrap="square" rtlCol="0">
            <a:spAutoFit/>
          </a:bodyPr>
          <a:lstStyle/>
          <a:p>
            <a:pPr algn="ctr"/>
            <a:r>
              <a:rPr lang="en-CA" sz="2400" dirty="0">
                <a:solidFill>
                  <a:schemeClr val="tx2"/>
                </a:solidFill>
              </a:rPr>
              <a:t>What </a:t>
            </a:r>
            <a:r>
              <a:rPr lang="en-CA" sz="2400" dirty="0" smtClean="0">
                <a:solidFill>
                  <a:schemeClr val="tx2"/>
                </a:solidFill>
              </a:rPr>
              <a:t>is the evidence that </a:t>
            </a:r>
            <a:r>
              <a:rPr lang="en-CA" sz="2400" dirty="0">
                <a:solidFill>
                  <a:schemeClr val="tx2"/>
                </a:solidFill>
              </a:rPr>
              <a:t>exogenously administered amino </a:t>
            </a:r>
            <a:r>
              <a:rPr lang="en-CA" sz="2400" dirty="0" smtClean="0">
                <a:solidFill>
                  <a:schemeClr val="tx2"/>
                </a:solidFill>
              </a:rPr>
              <a:t>acids/protein favorably impacts muscle mass?</a:t>
            </a:r>
            <a:endParaRPr lang="en-CA" sz="2400" dirty="0">
              <a:solidFill>
                <a:schemeClr val="tx2"/>
              </a:solidFill>
            </a:endParaRPr>
          </a:p>
        </p:txBody>
      </p:sp>
    </p:spTree>
    <p:extLst>
      <p:ext uri="{BB962C8B-B14F-4D97-AF65-F5344CB8AC3E}">
        <p14:creationId xmlns:p14="http://schemas.microsoft.com/office/powerpoint/2010/main" val="2719357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5"/>
          <p:cNvSpPr>
            <a:spLocks noGrp="1"/>
          </p:cNvSpPr>
          <p:nvPr>
            <p:ph type="title"/>
          </p:nvPr>
        </p:nvSpPr>
        <p:spPr>
          <a:xfrm>
            <a:off x="1657350" y="367903"/>
            <a:ext cx="5829300" cy="642938"/>
          </a:xfrm>
        </p:spPr>
        <p:txBody>
          <a:bodyPr/>
          <a:lstStyle/>
          <a:p>
            <a:r>
              <a:rPr lang="en-US" altLang="en-US" smtClean="0">
                <a:latin typeface="Britannic Bold" panose="020B0903060703020204" pitchFamily="34" charset="0"/>
              </a:rPr>
              <a:t>Bedside Measure of Muscle Mass</a:t>
            </a:r>
          </a:p>
        </p:txBody>
      </p:sp>
      <p:pic>
        <p:nvPicPr>
          <p:cNvPr id="143363" name="Content Placeholder 1" descr="landmark us.jpg"/>
          <p:cNvPicPr>
            <a:picLocks noGrp="1" noChangeAspect="1"/>
          </p:cNvPicPr>
          <p:nvPr>
            <p:ph idx="4294967295"/>
          </p:nvPr>
        </p:nvPicPr>
        <p:blipFill>
          <a:blip r:embed="rId2">
            <a:extLst>
              <a:ext uri="{28A0092B-C50C-407E-A947-70E740481C1C}">
                <a14:useLocalDpi xmlns:a14="http://schemas.microsoft.com/office/drawing/2010/main" val="0"/>
              </a:ext>
            </a:extLst>
          </a:blip>
          <a:srcRect l="41454" t="28426" r="24123" b="23271"/>
          <a:stretch>
            <a:fillRect/>
          </a:stretch>
        </p:blipFill>
        <p:spPr>
          <a:xfrm>
            <a:off x="1885950" y="1428750"/>
            <a:ext cx="3083719" cy="2700338"/>
          </a:xfrm>
        </p:spPr>
      </p:pic>
      <p:pic>
        <p:nvPicPr>
          <p:cNvPr id="143364" name="Picture 4"/>
          <p:cNvPicPr>
            <a:picLocks noChangeAspect="1"/>
          </p:cNvPicPr>
          <p:nvPr/>
        </p:nvPicPr>
        <p:blipFill>
          <a:blip r:embed="rId3">
            <a:extLst>
              <a:ext uri="{28A0092B-C50C-407E-A947-70E740481C1C}">
                <a14:useLocalDpi xmlns:a14="http://schemas.microsoft.com/office/drawing/2010/main" val="0"/>
              </a:ext>
            </a:extLst>
          </a:blip>
          <a:srcRect l="47856" r="951" b="23672"/>
          <a:stretch>
            <a:fillRect/>
          </a:stretch>
        </p:blipFill>
        <p:spPr bwMode="auto">
          <a:xfrm>
            <a:off x="5543550" y="1657350"/>
            <a:ext cx="1666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TextBox 6"/>
          <p:cNvSpPr txBox="1">
            <a:spLocks noChangeArrowheads="1"/>
          </p:cNvSpPr>
          <p:nvPr/>
        </p:nvSpPr>
        <p:spPr bwMode="auto">
          <a:xfrm>
            <a:off x="4460081" y="4226719"/>
            <a:ext cx="3583032"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FFFF00"/>
                </a:solidFill>
                <a:latin typeface="Arial" panose="020B0604020202020204" pitchFamily="34" charset="0"/>
              </a:rPr>
              <a:t>Tillquist et al JPEN 2013</a:t>
            </a:r>
          </a:p>
          <a:p>
            <a:pPr>
              <a:spcBef>
                <a:spcPct val="0"/>
              </a:spcBef>
              <a:buFontTx/>
              <a:buNone/>
            </a:pPr>
            <a:r>
              <a:rPr lang="en-US" altLang="en-US" sz="1800">
                <a:solidFill>
                  <a:srgbClr val="FFFF00"/>
                </a:solidFill>
                <a:latin typeface="Arial" panose="020B0604020202020204" pitchFamily="34" charset="0"/>
              </a:rPr>
              <a:t>Gruther et al J Rehabil Med 2008</a:t>
            </a:r>
          </a:p>
          <a:p>
            <a:pPr>
              <a:spcBef>
                <a:spcPct val="0"/>
              </a:spcBef>
              <a:buFontTx/>
              <a:buNone/>
            </a:pPr>
            <a:r>
              <a:rPr lang="en-US" altLang="en-US" sz="1800">
                <a:solidFill>
                  <a:srgbClr val="FFFF00"/>
                </a:solidFill>
                <a:latin typeface="Arial" panose="020B0604020202020204" pitchFamily="34" charset="0"/>
              </a:rPr>
              <a:t>Campbell et al AJCN 1995</a:t>
            </a:r>
          </a:p>
        </p:txBody>
      </p:sp>
    </p:spTree>
    <p:extLst>
      <p:ext uri="{BB962C8B-B14F-4D97-AF65-F5344CB8AC3E}">
        <p14:creationId xmlns:p14="http://schemas.microsoft.com/office/powerpoint/2010/main" val="1816870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1663304" y="342900"/>
            <a:ext cx="5829300" cy="642938"/>
          </a:xfrm>
        </p:spPr>
        <p:txBody>
          <a:bodyPr/>
          <a:lstStyle/>
          <a:p>
            <a:r>
              <a:rPr lang="en-US" altLang="en-US" sz="2025">
                <a:latin typeface="Britannic Bold" panose="020B0903060703020204" pitchFamily="34" charset="0"/>
              </a:rPr>
              <a:t>Association between CT skeletal muscle measure and US thickness of quadraceps</a:t>
            </a:r>
          </a:p>
        </p:txBody>
      </p:sp>
      <p:sp>
        <p:nvSpPr>
          <p:cNvPr id="144387" name="Content Placeholder 2"/>
          <p:cNvSpPr>
            <a:spLocks noGrp="1"/>
          </p:cNvSpPr>
          <p:nvPr>
            <p:ph idx="1"/>
          </p:nvPr>
        </p:nvSpPr>
        <p:spPr/>
        <p:txBody>
          <a:bodyPr/>
          <a:lstStyle/>
          <a:p>
            <a:pPr marL="0" indent="0">
              <a:buNone/>
            </a:pPr>
            <a:endParaRPr lang="en-CA" altLang="en-US" smtClean="0"/>
          </a:p>
          <a:p>
            <a:pPr marL="0" indent="0">
              <a:buNone/>
            </a:pPr>
            <a:endParaRPr lang="en-US" altLang="en-US" smtClean="0"/>
          </a:p>
        </p:txBody>
      </p:sp>
      <p:graphicFrame>
        <p:nvGraphicFramePr>
          <p:cNvPr id="144388" name="Object 5"/>
          <p:cNvGraphicFramePr>
            <a:graphicFrameLocks noChangeAspect="1"/>
          </p:cNvGraphicFramePr>
          <p:nvPr/>
        </p:nvGraphicFramePr>
        <p:xfrm>
          <a:off x="2800350" y="1243013"/>
          <a:ext cx="3443288" cy="2582466"/>
        </p:xfrm>
        <a:graphic>
          <a:graphicData uri="http://schemas.openxmlformats.org/presentationml/2006/ole">
            <mc:AlternateContent xmlns:mc="http://schemas.openxmlformats.org/markup-compatibility/2006">
              <mc:Choice xmlns:v="urn:schemas-microsoft-com:vml" Requires="v">
                <p:oleObj spid="_x0000_s3081" name="Document" r:id="rId5" imgW="5943381" imgH="4457536" progId="Word.Document.12">
                  <p:embed/>
                </p:oleObj>
              </mc:Choice>
              <mc:Fallback>
                <p:oleObj name="Document" r:id="rId5" imgW="5943381" imgH="4457536"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0350" y="1243013"/>
                        <a:ext cx="3443288" cy="258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4389" name="TextBox 3"/>
          <p:cNvSpPr txBox="1">
            <a:spLocks noChangeArrowheads="1"/>
          </p:cNvSpPr>
          <p:nvPr/>
        </p:nvSpPr>
        <p:spPr bwMode="auto">
          <a:xfrm>
            <a:off x="2697956" y="3893344"/>
            <a:ext cx="3910013"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a:solidFill>
                  <a:srgbClr val="000000"/>
                </a:solidFill>
                <a:latin typeface="Arial" panose="020B0604020202020204" pitchFamily="34" charset="0"/>
              </a:rPr>
              <a:t>Pearson correlation coefficient = 0.45; P&lt;0.0001</a:t>
            </a:r>
          </a:p>
        </p:txBody>
      </p:sp>
      <p:sp>
        <p:nvSpPr>
          <p:cNvPr id="144390" name="TextBox 4"/>
          <p:cNvSpPr txBox="1">
            <a:spLocks noChangeArrowheads="1"/>
          </p:cNvSpPr>
          <p:nvPr/>
        </p:nvSpPr>
        <p:spPr bwMode="auto">
          <a:xfrm>
            <a:off x="5429249" y="4572000"/>
            <a:ext cx="2724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800" dirty="0">
                <a:solidFill>
                  <a:srgbClr val="FFFF00"/>
                </a:solidFill>
                <a:latin typeface="Arial" panose="020B0604020202020204" pitchFamily="34" charset="0"/>
              </a:rPr>
              <a:t>Paris JPEN 2016</a:t>
            </a:r>
          </a:p>
        </p:txBody>
      </p:sp>
    </p:spTree>
    <p:extLst>
      <p:ext uri="{BB962C8B-B14F-4D97-AF65-F5344CB8AC3E}">
        <p14:creationId xmlns:p14="http://schemas.microsoft.com/office/powerpoint/2010/main" val="3312311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marL="257175" indent="-257175"/>
            <a:r>
              <a:rPr lang="en-US" altLang="en-US" sz="2100"/>
              <a:t>Ability of QMLT to predict low CT skeletal muscle index and CSA by logistic regression</a:t>
            </a:r>
            <a:r>
              <a:rPr lang="en-CA" altLang="en-US" sz="2100"/>
              <a:t/>
            </a:r>
            <a:br>
              <a:rPr lang="en-CA" altLang="en-US" sz="2100"/>
            </a:br>
            <a:endParaRPr lang="en-US" altLang="en-US" sz="2100"/>
          </a:p>
        </p:txBody>
      </p:sp>
      <p:graphicFrame>
        <p:nvGraphicFramePr>
          <p:cNvPr id="146435" name="Object 3"/>
          <p:cNvGraphicFramePr>
            <a:graphicFrameLocks noChangeAspect="1"/>
          </p:cNvGraphicFramePr>
          <p:nvPr/>
        </p:nvGraphicFramePr>
        <p:xfrm>
          <a:off x="1256110" y="1162050"/>
          <a:ext cx="6604397" cy="3124200"/>
        </p:xfrm>
        <a:graphic>
          <a:graphicData uri="http://schemas.openxmlformats.org/presentationml/2006/ole">
            <mc:AlternateContent xmlns:mc="http://schemas.openxmlformats.org/markup-compatibility/2006">
              <mc:Choice xmlns:v="urn:schemas-microsoft-com:vml" Requires="v">
                <p:oleObj spid="_x0000_s4105" name="Document" r:id="rId5" imgW="6095776" imgH="2882794" progId="Word.Document.12">
                  <p:embed/>
                </p:oleObj>
              </mc:Choice>
              <mc:Fallback>
                <p:oleObj name="Document" r:id="rId5" imgW="6095776" imgH="2882794"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6110" y="1162050"/>
                        <a:ext cx="660439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1256110" y="2213372"/>
            <a:ext cx="6072188" cy="657225"/>
          </a:xfrm>
          <a:prstGeom prst="rect">
            <a:avLst/>
          </a:prstGeom>
          <a:noFill/>
          <a:ln w="38100" cmpd="sng">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46437" name="TextBox 5"/>
          <p:cNvSpPr txBox="1">
            <a:spLocks noChangeArrowheads="1"/>
          </p:cNvSpPr>
          <p:nvPr/>
        </p:nvSpPr>
        <p:spPr bwMode="auto">
          <a:xfrm>
            <a:off x="5429249" y="4572000"/>
            <a:ext cx="26605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800" dirty="0">
                <a:solidFill>
                  <a:srgbClr val="FFFF00"/>
                </a:solidFill>
                <a:latin typeface="Arial" panose="020B0604020202020204" pitchFamily="34" charset="0"/>
              </a:rPr>
              <a:t>Paris JPEN 2016</a:t>
            </a:r>
          </a:p>
        </p:txBody>
      </p:sp>
    </p:spTree>
    <p:extLst>
      <p:ext uri="{BB962C8B-B14F-4D97-AF65-F5344CB8AC3E}">
        <p14:creationId xmlns:p14="http://schemas.microsoft.com/office/powerpoint/2010/main" val="381543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Box 2"/>
          <p:cNvSpPr txBox="1">
            <a:spLocks noChangeArrowheads="1"/>
          </p:cNvSpPr>
          <p:nvPr/>
        </p:nvSpPr>
        <p:spPr bwMode="auto">
          <a:xfrm>
            <a:off x="1272778" y="800101"/>
            <a:ext cx="6643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AU" altLang="en-US" sz="1800" b="1">
                <a:solidFill>
                  <a:srgbClr val="FFFF00"/>
                </a:solidFill>
                <a:latin typeface="Britannic Bold" panose="020B0903060703020204" pitchFamily="34" charset="0"/>
                <a:cs typeface="Times New Roman" panose="02020603050405020304" pitchFamily="18" charset="0"/>
              </a:rPr>
              <a:t>Longitudinal changes in quadriceps thickness &amp; impact on self-reported physical function following traumatic brain injury  </a:t>
            </a:r>
            <a:endParaRPr lang="en-AU" altLang="en-US" sz="1800">
              <a:solidFill>
                <a:srgbClr val="FFFF00"/>
              </a:solidFill>
              <a:latin typeface="Britannic Bold" panose="020B0903060703020204" pitchFamily="34" charset="0"/>
              <a:cs typeface="Times New Roman" panose="02020603050405020304" pitchFamily="18" charset="0"/>
            </a:endParaRPr>
          </a:p>
        </p:txBody>
      </p:sp>
      <p:pic>
        <p:nvPicPr>
          <p:cNvPr id="14848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898" y="1551385"/>
            <a:ext cx="4516040" cy="236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4" name="TextBox 3"/>
          <p:cNvSpPr txBox="1">
            <a:spLocks noChangeArrowheads="1"/>
          </p:cNvSpPr>
          <p:nvPr/>
        </p:nvSpPr>
        <p:spPr bwMode="auto">
          <a:xfrm>
            <a:off x="5441156" y="4150519"/>
            <a:ext cx="25253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CA" altLang="en-US" sz="1200">
                <a:solidFill>
                  <a:srgbClr val="FFFF00"/>
                </a:solidFill>
                <a:latin typeface="Arial" panose="020B0604020202020204" pitchFamily="34" charset="0"/>
              </a:rPr>
              <a:t>Chapple (in press)</a:t>
            </a:r>
          </a:p>
        </p:txBody>
      </p:sp>
    </p:spTree>
    <p:custDataLst>
      <p:tags r:id="rId1"/>
    </p:custDataLst>
    <p:extLst>
      <p:ext uri="{BB962C8B-B14F-4D97-AF65-F5344CB8AC3E}">
        <p14:creationId xmlns:p14="http://schemas.microsoft.com/office/powerpoint/2010/main" val="1492063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Box 2"/>
          <p:cNvSpPr txBox="1">
            <a:spLocks noChangeArrowheads="1"/>
          </p:cNvSpPr>
          <p:nvPr/>
        </p:nvSpPr>
        <p:spPr bwMode="auto">
          <a:xfrm>
            <a:off x="1885950" y="1640682"/>
            <a:ext cx="5116116"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pPr>
            <a:r>
              <a:rPr lang="en-AU" altLang="en-US" sz="1575" dirty="0" smtClean="0">
                <a:solidFill>
                  <a:srgbClr val="FFFFFF"/>
                </a:solidFill>
                <a:cs typeface="Times New Roman" panose="02020603050405020304" pitchFamily="18" charset="0"/>
              </a:rPr>
              <a:t>Quad thickness correlated positively:</a:t>
            </a:r>
            <a:endParaRPr lang="en-AU" altLang="en-US" sz="1575" dirty="0">
              <a:solidFill>
                <a:srgbClr val="FFFFFF"/>
              </a:solidFill>
              <a:cs typeface="Times New Roman" panose="02020603050405020304" pitchFamily="18" charset="0"/>
            </a:endParaRPr>
          </a:p>
          <a:p>
            <a:pPr lvl="1" algn="just">
              <a:spcBef>
                <a:spcPct val="0"/>
              </a:spcBef>
              <a:buFont typeface="Arial" panose="020B0604020202020204" pitchFamily="34" charset="0"/>
              <a:buChar char="•"/>
            </a:pPr>
            <a:r>
              <a:rPr lang="en-AU" altLang="en-US" sz="1575" dirty="0">
                <a:solidFill>
                  <a:srgbClr val="FFFFFF"/>
                </a:solidFill>
                <a:cs typeface="Times New Roman" panose="02020603050405020304" pitchFamily="18" charset="0"/>
              </a:rPr>
              <a:t>SF-36 physical component summary score at 3-months </a:t>
            </a:r>
            <a:r>
              <a:rPr lang="en-AU" altLang="en-US" sz="1575" dirty="0" smtClean="0">
                <a:solidFill>
                  <a:srgbClr val="FFFFFF"/>
                </a:solidFill>
                <a:cs typeface="Times New Roman" panose="02020603050405020304" pitchFamily="18" charset="0"/>
              </a:rPr>
              <a:t>at </a:t>
            </a:r>
            <a:r>
              <a:rPr lang="en-AU" altLang="en-US" sz="1575" dirty="0">
                <a:solidFill>
                  <a:srgbClr val="FFFFFF"/>
                </a:solidFill>
                <a:cs typeface="Times New Roman" panose="02020603050405020304" pitchFamily="18" charset="0"/>
              </a:rPr>
              <a:t>hospital discharge (r=0.536, p=0.010) and at 3-months (r=0.658, p=0.020).</a:t>
            </a:r>
          </a:p>
          <a:p>
            <a:pPr lvl="1" algn="just">
              <a:spcBef>
                <a:spcPct val="0"/>
              </a:spcBef>
              <a:buFont typeface="Arial" panose="020B0604020202020204" pitchFamily="34" charset="0"/>
              <a:buChar char="•"/>
            </a:pPr>
            <a:r>
              <a:rPr lang="en-AU" altLang="en-US" sz="1575" dirty="0">
                <a:solidFill>
                  <a:srgbClr val="FFFFFF"/>
                </a:solidFill>
                <a:cs typeface="Times New Roman" panose="02020603050405020304" pitchFamily="18" charset="0"/>
              </a:rPr>
              <a:t>GOS-E </a:t>
            </a:r>
            <a:r>
              <a:rPr lang="en-AU" altLang="en-US" sz="1575" dirty="0" smtClean="0">
                <a:solidFill>
                  <a:srgbClr val="FFFFFF"/>
                </a:solidFill>
                <a:cs typeface="Times New Roman" panose="02020603050405020304" pitchFamily="18" charset="0"/>
              </a:rPr>
              <a:t>at </a:t>
            </a:r>
            <a:r>
              <a:rPr lang="en-AU" altLang="en-US" sz="1575" dirty="0">
                <a:solidFill>
                  <a:srgbClr val="FFFFFF"/>
                </a:solidFill>
                <a:cs typeface="Times New Roman" panose="02020603050405020304" pitchFamily="18" charset="0"/>
              </a:rPr>
              <a:t>hospital discharge (r=0.595, p=0.003), and at 3-months (r=0.642, p=0.025)</a:t>
            </a:r>
          </a:p>
        </p:txBody>
      </p:sp>
      <p:sp>
        <p:nvSpPr>
          <p:cNvPr id="149507" name="Title 1"/>
          <p:cNvSpPr>
            <a:spLocks noGrp="1"/>
          </p:cNvSpPr>
          <p:nvPr>
            <p:ph type="title"/>
          </p:nvPr>
        </p:nvSpPr>
        <p:spPr>
          <a:xfrm>
            <a:off x="1543050" y="285750"/>
            <a:ext cx="6159104" cy="642938"/>
          </a:xfrm>
        </p:spPr>
        <p:txBody>
          <a:bodyPr/>
          <a:lstStyle/>
          <a:p>
            <a:r>
              <a:rPr lang="en-AU" altLang="en-US" sz="2250"/>
              <a:t> </a:t>
            </a:r>
            <a:r>
              <a:rPr lang="en-AU" altLang="en-US" sz="1800">
                <a:solidFill>
                  <a:srgbClr val="FFFF01"/>
                </a:solidFill>
                <a:latin typeface="Britannic Bold" panose="020B0903060703020204" pitchFamily="34" charset="0"/>
                <a:cs typeface="Times New Roman" panose="02020603050405020304" pitchFamily="18" charset="0"/>
              </a:rPr>
              <a:t>Relationship between anthropometry </a:t>
            </a:r>
            <a:br>
              <a:rPr lang="en-AU" altLang="en-US" sz="1800">
                <a:solidFill>
                  <a:srgbClr val="FFFF01"/>
                </a:solidFill>
                <a:latin typeface="Britannic Bold" panose="020B0903060703020204" pitchFamily="34" charset="0"/>
                <a:cs typeface="Times New Roman" panose="02020603050405020304" pitchFamily="18" charset="0"/>
              </a:rPr>
            </a:br>
            <a:r>
              <a:rPr lang="en-AU" altLang="en-US" sz="1800">
                <a:solidFill>
                  <a:srgbClr val="FFFF01"/>
                </a:solidFill>
                <a:latin typeface="Britannic Bold" panose="020B0903060703020204" pitchFamily="34" charset="0"/>
                <a:cs typeface="Times New Roman" panose="02020603050405020304" pitchFamily="18" charset="0"/>
              </a:rPr>
              <a:t>and self-reported outcomes:</a:t>
            </a:r>
          </a:p>
        </p:txBody>
      </p:sp>
      <p:pic>
        <p:nvPicPr>
          <p:cNvPr id="149508" name="Picture 2" descr="C:\Users\ccousi01\AppData\Local\Microsoft\Windows\Temporary Internet Files\Content.IE5\DVIMBUJH\MC900442150[1].png">
            <a:hlinkClick r:id="" action="ppaction://hlinkshowjump?jump=firstslid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0498" y="4217194"/>
            <a:ext cx="197644" cy="19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9" name="TextBox 5"/>
          <p:cNvSpPr txBox="1">
            <a:spLocks noChangeArrowheads="1"/>
          </p:cNvSpPr>
          <p:nvPr/>
        </p:nvSpPr>
        <p:spPr bwMode="auto">
          <a:xfrm>
            <a:off x="5441156" y="4150519"/>
            <a:ext cx="25253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CA" altLang="en-US" sz="1200">
                <a:solidFill>
                  <a:srgbClr val="FFFF00"/>
                </a:solidFill>
                <a:latin typeface="Arial" panose="020B0604020202020204" pitchFamily="34" charset="0"/>
              </a:rPr>
              <a:t>Chapple (in press)</a:t>
            </a:r>
          </a:p>
        </p:txBody>
      </p:sp>
    </p:spTree>
    <p:custDataLst>
      <p:tags r:id="rId1"/>
    </p:custDataLst>
    <p:extLst>
      <p:ext uri="{BB962C8B-B14F-4D97-AF65-F5344CB8AC3E}">
        <p14:creationId xmlns:p14="http://schemas.microsoft.com/office/powerpoint/2010/main" val="1763639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963" y="1496616"/>
            <a:ext cx="6696075" cy="215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39306" y="450083"/>
            <a:ext cx="8609161" cy="830997"/>
          </a:xfrm>
          <a:prstGeom prst="rect">
            <a:avLst/>
          </a:prstGeom>
          <a:noFill/>
        </p:spPr>
        <p:txBody>
          <a:bodyPr wrap="square" rtlCol="0">
            <a:spAutoFit/>
          </a:bodyPr>
          <a:lstStyle/>
          <a:p>
            <a:pPr algn="ctr"/>
            <a:r>
              <a:rPr lang="en-CA" sz="2400" b="1" dirty="0">
                <a:solidFill>
                  <a:schemeClr val="tx2"/>
                </a:solidFill>
                <a:latin typeface="+mj-lt"/>
              </a:rPr>
              <a:t>What </a:t>
            </a:r>
            <a:r>
              <a:rPr lang="en-CA" sz="2400" b="1" dirty="0" smtClean="0">
                <a:solidFill>
                  <a:schemeClr val="tx2"/>
                </a:solidFill>
                <a:latin typeface="+mj-lt"/>
              </a:rPr>
              <a:t>is the evidence that </a:t>
            </a:r>
            <a:r>
              <a:rPr lang="en-CA" sz="2400" b="1" dirty="0">
                <a:solidFill>
                  <a:schemeClr val="tx2"/>
                </a:solidFill>
                <a:latin typeface="+mj-lt"/>
              </a:rPr>
              <a:t>exogenously administered amino </a:t>
            </a:r>
            <a:r>
              <a:rPr lang="en-CA" sz="2400" b="1" dirty="0" smtClean="0">
                <a:solidFill>
                  <a:schemeClr val="tx2"/>
                </a:solidFill>
                <a:latin typeface="+mj-lt"/>
              </a:rPr>
              <a:t>acids/protein favorably impacts clinical outcomes?</a:t>
            </a:r>
            <a:endParaRPr lang="en-CA" sz="2400" b="1" dirty="0">
              <a:solidFill>
                <a:schemeClr val="tx2"/>
              </a:solidFill>
              <a:latin typeface="+mj-lt"/>
            </a:endParaRPr>
          </a:p>
        </p:txBody>
      </p:sp>
    </p:spTree>
    <p:extLst>
      <p:ext uri="{BB962C8B-B14F-4D97-AF65-F5344CB8AC3E}">
        <p14:creationId xmlns:p14="http://schemas.microsoft.com/office/powerpoint/2010/main" val="1785902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485900" y="171450"/>
            <a:ext cx="6343650" cy="857250"/>
          </a:xfrm>
        </p:spPr>
        <p:txBody>
          <a:bodyPr/>
          <a:lstStyle/>
          <a:p>
            <a:r>
              <a:rPr lang="en-CA" altLang="en-US" sz="3200" dirty="0"/>
              <a:t>Impact of Protein Intake on </a:t>
            </a:r>
            <a:r>
              <a:rPr lang="en-CA" altLang="en-US" sz="3200" dirty="0" smtClean="0"/>
              <a:t/>
            </a:r>
            <a:br>
              <a:rPr lang="en-CA" altLang="en-US" sz="3200" dirty="0" smtClean="0"/>
            </a:br>
            <a:r>
              <a:rPr lang="en-CA" altLang="en-US" sz="3200" dirty="0" smtClean="0"/>
              <a:t>60-day </a:t>
            </a:r>
            <a:r>
              <a:rPr lang="en-CA" altLang="en-US" sz="3200" dirty="0"/>
              <a:t>Mortality</a:t>
            </a:r>
          </a:p>
        </p:txBody>
      </p:sp>
      <p:sp>
        <p:nvSpPr>
          <p:cNvPr id="40963" name="Content Placeholder 2"/>
          <p:cNvSpPr>
            <a:spLocks noGrp="1"/>
          </p:cNvSpPr>
          <p:nvPr>
            <p:ph idx="1"/>
          </p:nvPr>
        </p:nvSpPr>
        <p:spPr>
          <a:xfrm>
            <a:off x="1314450" y="1143000"/>
            <a:ext cx="6686550" cy="3086100"/>
          </a:xfrm>
        </p:spPr>
        <p:txBody>
          <a:bodyPr/>
          <a:lstStyle/>
          <a:p>
            <a:r>
              <a:rPr lang="en-CA" altLang="en-US" sz="1500" dirty="0"/>
              <a:t>Data from 2828 patients from 2013 International Nutrition Survey</a:t>
            </a:r>
          </a:p>
        </p:txBody>
      </p:sp>
      <p:graphicFrame>
        <p:nvGraphicFramePr>
          <p:cNvPr id="4" name="Table 3"/>
          <p:cNvGraphicFramePr>
            <a:graphicFrameLocks noGrp="1"/>
          </p:cNvGraphicFramePr>
          <p:nvPr>
            <p:extLst/>
          </p:nvPr>
        </p:nvGraphicFramePr>
        <p:xfrm>
          <a:off x="2057400" y="1547813"/>
          <a:ext cx="4629150" cy="2686051"/>
        </p:xfrm>
        <a:graphic>
          <a:graphicData uri="http://schemas.openxmlformats.org/drawingml/2006/table">
            <a:tbl>
              <a:tblPr firstRow="1" firstCol="1" bandRow="1">
                <a:tableStyleId>{5C22544A-7EE6-4342-B048-85BDC9FD1C3A}</a:tableStyleId>
              </a:tblPr>
              <a:tblGrid>
                <a:gridCol w="1541875"/>
                <a:gridCol w="212437"/>
                <a:gridCol w="1329177"/>
                <a:gridCol w="1545661"/>
              </a:tblGrid>
              <a:tr h="279454">
                <a:tc>
                  <a:txBody>
                    <a:bodyPr/>
                    <a:lstStyle/>
                    <a:p>
                      <a:pPr>
                        <a:lnSpc>
                          <a:spcPct val="115000"/>
                        </a:lnSpc>
                        <a:spcAft>
                          <a:spcPts val="0"/>
                        </a:spcAft>
                      </a:pPr>
                      <a:r>
                        <a:rPr lang="en-US" sz="1200" dirty="0">
                          <a:solidFill>
                            <a:schemeClr val="tx1"/>
                          </a:solidFill>
                          <a:effectLst/>
                        </a:rPr>
                        <a:t>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gridSpan="3">
                  <a:txBody>
                    <a:bodyPr/>
                    <a:lstStyle/>
                    <a:p>
                      <a:pPr algn="ctr">
                        <a:lnSpc>
                          <a:spcPct val="115000"/>
                        </a:lnSpc>
                        <a:spcAft>
                          <a:spcPts val="0"/>
                        </a:spcAft>
                      </a:pPr>
                      <a:r>
                        <a:rPr lang="en-US" sz="1200" dirty="0">
                          <a:solidFill>
                            <a:schemeClr val="tx1"/>
                          </a:solidFill>
                          <a:effectLst/>
                        </a:rPr>
                        <a:t>Patients in ICU ≥ 4 d</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hMerge="1">
                  <a:txBody>
                    <a:bodyPr/>
                    <a:lstStyle/>
                    <a:p>
                      <a:endParaRPr lang="en-CA"/>
                    </a:p>
                  </a:txBody>
                  <a:tcPr/>
                </a:tc>
                <a:tc hMerge="1">
                  <a:txBody>
                    <a:bodyPr/>
                    <a:lstStyle/>
                    <a:p>
                      <a:endParaRPr lang="en-CA"/>
                    </a:p>
                  </a:txBody>
                  <a:tcPr/>
                </a:tc>
              </a:tr>
              <a:tr h="422428">
                <a:tc>
                  <a:txBody>
                    <a:bodyPr/>
                    <a:lstStyle/>
                    <a:p>
                      <a:pPr>
                        <a:lnSpc>
                          <a:spcPct val="115000"/>
                        </a:lnSpc>
                        <a:spcAft>
                          <a:spcPts val="0"/>
                        </a:spcAft>
                      </a:pPr>
                      <a:r>
                        <a:rPr lang="en-US" sz="1200" dirty="0">
                          <a:solidFill>
                            <a:schemeClr val="tx1"/>
                          </a:solidFill>
                          <a:effectLst/>
                        </a:rPr>
                        <a:t>Variable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gridSpan="3">
                  <a:txBody>
                    <a:bodyPr/>
                    <a:lstStyle/>
                    <a:p>
                      <a:pPr algn="ctr">
                        <a:lnSpc>
                          <a:spcPct val="115000"/>
                        </a:lnSpc>
                        <a:spcAft>
                          <a:spcPts val="0"/>
                        </a:spcAft>
                      </a:pPr>
                      <a:r>
                        <a:rPr lang="en-US" sz="1200" dirty="0">
                          <a:solidFill>
                            <a:schemeClr val="tx1"/>
                          </a:solidFill>
                          <a:effectLst/>
                        </a:rPr>
                        <a:t>60-Day Mortality, Odds Ratio  (95% CI)</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hMerge="1">
                  <a:txBody>
                    <a:bodyPr/>
                    <a:lstStyle/>
                    <a:p>
                      <a:endParaRPr lang="en-CA"/>
                    </a:p>
                  </a:txBody>
                  <a:tcPr/>
                </a:tc>
                <a:tc hMerge="1">
                  <a:txBody>
                    <a:bodyPr/>
                    <a:lstStyle/>
                    <a:p>
                      <a:endParaRPr lang="en-CA"/>
                    </a:p>
                  </a:txBody>
                  <a:tcPr/>
                </a:tc>
              </a:tr>
              <a:tr h="294455">
                <a:tc>
                  <a:txBody>
                    <a:bodyPr/>
                    <a:lstStyle/>
                    <a:p>
                      <a:pPr>
                        <a:lnSpc>
                          <a:spcPct val="115000"/>
                        </a:lnSpc>
                        <a:spcAft>
                          <a:spcPts val="0"/>
                        </a:spcAft>
                      </a:pPr>
                      <a:r>
                        <a:rPr lang="en-US" sz="1200" dirty="0">
                          <a:solidFill>
                            <a:schemeClr val="tx1"/>
                          </a:solidFill>
                          <a:effectLst/>
                        </a:rPr>
                        <a:t>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gn="ctr">
                        <a:lnSpc>
                          <a:spcPct val="115000"/>
                        </a:lnSpc>
                        <a:spcAft>
                          <a:spcPts val="0"/>
                        </a:spcAft>
                      </a:pPr>
                      <a:r>
                        <a:rPr lang="en-US" sz="1200" dirty="0">
                          <a:solidFill>
                            <a:schemeClr val="tx1"/>
                          </a:solidFill>
                          <a:effectLst/>
                        </a:rPr>
                        <a:t>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gn="ctr">
                        <a:lnSpc>
                          <a:spcPct val="115000"/>
                        </a:lnSpc>
                        <a:spcAft>
                          <a:spcPts val="0"/>
                        </a:spcAft>
                      </a:pPr>
                      <a:r>
                        <a:rPr lang="en-US" sz="1200" dirty="0">
                          <a:solidFill>
                            <a:schemeClr val="tx1"/>
                          </a:solidFill>
                          <a:effectLst/>
                        </a:rPr>
                        <a:t>Adjusted¹</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gn="ctr">
                        <a:lnSpc>
                          <a:spcPct val="115000"/>
                        </a:lnSpc>
                        <a:spcAft>
                          <a:spcPts val="0"/>
                        </a:spcAft>
                      </a:pPr>
                      <a:r>
                        <a:rPr lang="en-US" sz="1200" dirty="0">
                          <a:solidFill>
                            <a:schemeClr val="tx1"/>
                          </a:solidFill>
                          <a:effectLst/>
                        </a:rPr>
                        <a:t>Adjusted²</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r>
              <a:tr h="844857">
                <a:tc>
                  <a:txBody>
                    <a:bodyPr/>
                    <a:lstStyle/>
                    <a:p>
                      <a:pPr>
                        <a:lnSpc>
                          <a:spcPct val="115000"/>
                        </a:lnSpc>
                        <a:spcAft>
                          <a:spcPts val="0"/>
                        </a:spcAft>
                      </a:pPr>
                      <a:r>
                        <a:rPr lang="en-US" sz="1200" dirty="0">
                          <a:solidFill>
                            <a:schemeClr val="tx1"/>
                          </a:solidFill>
                          <a:effectLst/>
                        </a:rPr>
                        <a:t>Protein Intake (Delivery </a:t>
                      </a:r>
                      <a:r>
                        <a:rPr lang="en-US" sz="1200" u="sng" dirty="0">
                          <a:solidFill>
                            <a:schemeClr val="tx1"/>
                          </a:solidFill>
                          <a:effectLst/>
                        </a:rPr>
                        <a:t>&gt;</a:t>
                      </a:r>
                      <a:r>
                        <a:rPr lang="en-US" sz="1200" dirty="0">
                          <a:solidFill>
                            <a:schemeClr val="tx1"/>
                          </a:solidFill>
                          <a:effectLst/>
                        </a:rPr>
                        <a:t> 80% of prescribed vs. &lt; 80%)</a:t>
                      </a:r>
                      <a:r>
                        <a:rPr lang="en-US" sz="1200" u="sng" dirty="0">
                          <a:solidFill>
                            <a:schemeClr val="tx1"/>
                          </a:solidFill>
                          <a:effectLst/>
                        </a:rPr>
                        <a:t>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nSpc>
                          <a:spcPct val="115000"/>
                        </a:lnSpc>
                        <a:spcAft>
                          <a:spcPts val="0"/>
                        </a:spcAft>
                      </a:pPr>
                      <a:r>
                        <a:rPr lang="en-US" sz="1200" dirty="0">
                          <a:solidFill>
                            <a:schemeClr val="tx1"/>
                          </a:solidFill>
                          <a:effectLst/>
                        </a:rPr>
                        <a:t>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nSpc>
                          <a:spcPct val="115000"/>
                        </a:lnSpc>
                        <a:spcAft>
                          <a:spcPts val="0"/>
                        </a:spcAft>
                      </a:pPr>
                      <a:r>
                        <a:rPr lang="en-US" sz="1200" dirty="0" smtClean="0">
                          <a:solidFill>
                            <a:schemeClr val="tx1"/>
                          </a:solidFill>
                          <a:effectLst/>
                        </a:rPr>
                        <a:t>0.61</a:t>
                      </a:r>
                      <a:endParaRPr lang="en-CA" sz="1200" dirty="0">
                        <a:solidFill>
                          <a:schemeClr val="tx1"/>
                        </a:solidFill>
                        <a:effectLst/>
                      </a:endParaRPr>
                    </a:p>
                    <a:p>
                      <a:pPr>
                        <a:lnSpc>
                          <a:spcPct val="115000"/>
                        </a:lnSpc>
                        <a:spcAft>
                          <a:spcPts val="0"/>
                        </a:spcAft>
                      </a:pPr>
                      <a:r>
                        <a:rPr lang="en-US" sz="1200" dirty="0">
                          <a:solidFill>
                            <a:schemeClr val="tx1"/>
                          </a:solidFill>
                          <a:effectLst/>
                        </a:rPr>
                        <a:t>(</a:t>
                      </a:r>
                      <a:r>
                        <a:rPr lang="en-US" sz="1200" dirty="0" smtClean="0">
                          <a:solidFill>
                            <a:schemeClr val="tx1"/>
                          </a:solidFill>
                          <a:effectLst/>
                        </a:rPr>
                        <a:t>0.47, 0.818</a:t>
                      </a:r>
                      <a:r>
                        <a:rPr lang="en-US" sz="1200" dirty="0">
                          <a:solidFill>
                            <a:schemeClr val="tx1"/>
                          </a:solidFill>
                          <a:effectLst/>
                        </a:rPr>
                        <a:t>)</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nSpc>
                          <a:spcPct val="115000"/>
                        </a:lnSpc>
                        <a:spcAft>
                          <a:spcPts val="0"/>
                        </a:spcAft>
                      </a:pPr>
                      <a:r>
                        <a:rPr lang="en-US" sz="1200" dirty="0" smtClean="0">
                          <a:solidFill>
                            <a:schemeClr val="tx1"/>
                          </a:solidFill>
                          <a:effectLst/>
                        </a:rPr>
                        <a:t>0.66</a:t>
                      </a:r>
                      <a:endParaRPr lang="en-CA" sz="1200" dirty="0">
                        <a:solidFill>
                          <a:schemeClr val="tx1"/>
                        </a:solidFill>
                        <a:effectLst/>
                      </a:endParaRPr>
                    </a:p>
                    <a:p>
                      <a:pPr>
                        <a:lnSpc>
                          <a:spcPct val="115000"/>
                        </a:lnSpc>
                        <a:spcAft>
                          <a:spcPts val="0"/>
                        </a:spcAft>
                      </a:pPr>
                      <a:r>
                        <a:rPr lang="en-US" sz="1200" dirty="0">
                          <a:solidFill>
                            <a:schemeClr val="tx1"/>
                          </a:solidFill>
                          <a:effectLst/>
                        </a:rPr>
                        <a:t>(</a:t>
                      </a:r>
                      <a:r>
                        <a:rPr lang="en-US" sz="1200" dirty="0" smtClean="0">
                          <a:solidFill>
                            <a:schemeClr val="tx1"/>
                          </a:solidFill>
                          <a:effectLst/>
                        </a:rPr>
                        <a:t>0.50, </a:t>
                      </a:r>
                      <a:r>
                        <a:rPr lang="en-US" sz="1200" dirty="0">
                          <a:solidFill>
                            <a:schemeClr val="tx1"/>
                          </a:solidFill>
                          <a:effectLst/>
                        </a:rPr>
                        <a:t>0.88)</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r>
              <a:tr h="844857">
                <a:tc>
                  <a:txBody>
                    <a:bodyPr/>
                    <a:lstStyle/>
                    <a:p>
                      <a:pPr>
                        <a:lnSpc>
                          <a:spcPct val="115000"/>
                        </a:lnSpc>
                        <a:spcAft>
                          <a:spcPts val="0"/>
                        </a:spcAft>
                      </a:pPr>
                      <a:r>
                        <a:rPr lang="en-US" sz="1200" dirty="0">
                          <a:solidFill>
                            <a:schemeClr val="tx1"/>
                          </a:solidFill>
                          <a:effectLst/>
                        </a:rPr>
                        <a:t>Energy Intake (Delivery </a:t>
                      </a:r>
                      <a:r>
                        <a:rPr lang="en-US" sz="1200" u="sng" dirty="0">
                          <a:solidFill>
                            <a:schemeClr val="tx1"/>
                          </a:solidFill>
                          <a:effectLst/>
                        </a:rPr>
                        <a:t>&gt;</a:t>
                      </a:r>
                      <a:r>
                        <a:rPr lang="en-US" sz="1200" dirty="0">
                          <a:solidFill>
                            <a:schemeClr val="tx1"/>
                          </a:solidFill>
                          <a:effectLst/>
                        </a:rPr>
                        <a:t> 80% vs. &lt; 80% of Prescribed)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nSpc>
                          <a:spcPct val="115000"/>
                        </a:lnSpc>
                        <a:spcAft>
                          <a:spcPts val="0"/>
                        </a:spcAft>
                      </a:pPr>
                      <a:r>
                        <a:rPr lang="en-US" sz="1200" baseline="30000" dirty="0">
                          <a:solidFill>
                            <a:schemeClr val="tx1"/>
                          </a:solidFill>
                          <a:effectLst/>
                        </a:rPr>
                        <a:t> </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nSpc>
                          <a:spcPct val="115000"/>
                        </a:lnSpc>
                        <a:spcAft>
                          <a:spcPts val="0"/>
                        </a:spcAft>
                      </a:pPr>
                      <a:r>
                        <a:rPr lang="en-US" sz="1200" dirty="0" smtClean="0">
                          <a:solidFill>
                            <a:schemeClr val="tx1"/>
                          </a:solidFill>
                          <a:effectLst/>
                        </a:rPr>
                        <a:t>0.71</a:t>
                      </a:r>
                      <a:endParaRPr lang="en-CA" sz="1200" dirty="0">
                        <a:solidFill>
                          <a:schemeClr val="tx1"/>
                        </a:solidFill>
                        <a:effectLst/>
                      </a:endParaRPr>
                    </a:p>
                    <a:p>
                      <a:pPr>
                        <a:lnSpc>
                          <a:spcPct val="115000"/>
                        </a:lnSpc>
                        <a:spcAft>
                          <a:spcPts val="0"/>
                        </a:spcAft>
                      </a:pPr>
                      <a:r>
                        <a:rPr lang="en-US" sz="1200" dirty="0">
                          <a:solidFill>
                            <a:schemeClr val="tx1"/>
                          </a:solidFill>
                          <a:effectLst/>
                        </a:rPr>
                        <a:t>(</a:t>
                      </a:r>
                      <a:r>
                        <a:rPr lang="en-US" sz="1200" dirty="0" smtClean="0">
                          <a:solidFill>
                            <a:schemeClr val="tx1"/>
                          </a:solidFill>
                          <a:effectLst/>
                        </a:rPr>
                        <a:t>0.56, 0.89</a:t>
                      </a:r>
                      <a:r>
                        <a:rPr lang="en-US" sz="1200" dirty="0">
                          <a:solidFill>
                            <a:schemeClr val="tx1"/>
                          </a:solidFill>
                          <a:effectLst/>
                        </a:rPr>
                        <a:t>)</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c>
                  <a:txBody>
                    <a:bodyPr/>
                    <a:lstStyle/>
                    <a:p>
                      <a:pPr>
                        <a:lnSpc>
                          <a:spcPct val="115000"/>
                        </a:lnSpc>
                        <a:spcAft>
                          <a:spcPts val="0"/>
                        </a:spcAft>
                      </a:pPr>
                      <a:r>
                        <a:rPr lang="en-US" sz="1200" dirty="0" smtClean="0">
                          <a:solidFill>
                            <a:schemeClr val="tx1"/>
                          </a:solidFill>
                          <a:effectLst/>
                        </a:rPr>
                        <a:t>0.88</a:t>
                      </a:r>
                      <a:endParaRPr lang="en-CA" sz="1200" dirty="0">
                        <a:solidFill>
                          <a:schemeClr val="tx1"/>
                        </a:solidFill>
                        <a:effectLst/>
                      </a:endParaRPr>
                    </a:p>
                    <a:p>
                      <a:pPr>
                        <a:lnSpc>
                          <a:spcPct val="115000"/>
                        </a:lnSpc>
                        <a:spcAft>
                          <a:spcPts val="0"/>
                        </a:spcAft>
                      </a:pPr>
                      <a:r>
                        <a:rPr lang="en-US" sz="1200" dirty="0">
                          <a:solidFill>
                            <a:schemeClr val="tx1"/>
                          </a:solidFill>
                          <a:effectLst/>
                        </a:rPr>
                        <a:t>(</a:t>
                      </a:r>
                      <a:r>
                        <a:rPr lang="en-US" sz="1200" dirty="0" smtClean="0">
                          <a:solidFill>
                            <a:schemeClr val="tx1"/>
                          </a:solidFill>
                          <a:effectLst/>
                        </a:rPr>
                        <a:t>0.70, </a:t>
                      </a:r>
                      <a:r>
                        <a:rPr lang="en-US" sz="1200" dirty="0">
                          <a:solidFill>
                            <a:schemeClr val="tx1"/>
                          </a:solidFill>
                          <a:effectLst/>
                        </a:rPr>
                        <a:t>1.11)</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solidFill>
                  </a:tcPr>
                </a:tc>
              </a:tr>
            </a:tbl>
          </a:graphicData>
        </a:graphic>
      </p:graphicFrame>
      <p:sp>
        <p:nvSpPr>
          <p:cNvPr id="40992" name="TextBox 5"/>
          <p:cNvSpPr txBox="1">
            <a:spLocks noChangeArrowheads="1"/>
          </p:cNvSpPr>
          <p:nvPr/>
        </p:nvSpPr>
        <p:spPr bwMode="auto">
          <a:xfrm>
            <a:off x="1428750" y="4457700"/>
            <a:ext cx="640080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050" dirty="0">
                <a:solidFill>
                  <a:srgbClr val="FFFF00"/>
                </a:solidFill>
                <a:latin typeface="Arial" panose="020B0604020202020204" pitchFamily="34" charset="0"/>
              </a:rPr>
              <a:t>¹ Adjusted for BMI, Gender, Admission Type, Age, Evaluable Days, APACHE II Score, SOFA Score</a:t>
            </a:r>
            <a:endParaRPr lang="en-CA" altLang="en-US" sz="1050" dirty="0">
              <a:solidFill>
                <a:srgbClr val="FFFF00"/>
              </a:solidFill>
              <a:latin typeface="Arial" panose="020B0604020202020204" pitchFamily="34" charset="0"/>
            </a:endParaRPr>
          </a:p>
          <a:p>
            <a:pPr algn="ctr">
              <a:spcBef>
                <a:spcPct val="0"/>
              </a:spcBef>
              <a:buFontTx/>
              <a:buNone/>
            </a:pPr>
            <a:r>
              <a:rPr lang="en-US" altLang="en-US" sz="1050" dirty="0">
                <a:solidFill>
                  <a:srgbClr val="FFFF00"/>
                </a:solidFill>
                <a:latin typeface="Arial" panose="020B0604020202020204" pitchFamily="34" charset="0"/>
              </a:rPr>
              <a:t>² Adjusted for all in model 1 plus for calories and protein</a:t>
            </a:r>
            <a:endParaRPr lang="en-CA" altLang="en-US" sz="1050" dirty="0">
              <a:solidFill>
                <a:srgbClr val="FFFF00"/>
              </a:solidFill>
              <a:latin typeface="Arial" panose="020B0604020202020204" pitchFamily="34" charset="0"/>
            </a:endParaRPr>
          </a:p>
          <a:p>
            <a:pPr algn="ctr">
              <a:spcBef>
                <a:spcPct val="0"/>
              </a:spcBef>
              <a:buFontTx/>
              <a:buNone/>
            </a:pPr>
            <a:endParaRPr lang="en-CA" altLang="en-US" sz="1050" dirty="0">
              <a:solidFill>
                <a:srgbClr val="FFFF00"/>
              </a:solidFill>
              <a:latin typeface="Arial" panose="020B0604020202020204" pitchFamily="34" charset="0"/>
            </a:endParaRPr>
          </a:p>
        </p:txBody>
      </p:sp>
      <p:sp>
        <p:nvSpPr>
          <p:cNvPr id="40993" name="TextBox 3"/>
          <p:cNvSpPr txBox="1">
            <a:spLocks noChangeArrowheads="1"/>
          </p:cNvSpPr>
          <p:nvPr/>
        </p:nvSpPr>
        <p:spPr bwMode="auto">
          <a:xfrm>
            <a:off x="5314950" y="4800601"/>
            <a:ext cx="2457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CA" altLang="en-US" sz="1200" dirty="0">
                <a:solidFill>
                  <a:schemeClr val="tx2"/>
                </a:solidFill>
                <a:latin typeface="Arial" panose="020B0604020202020204" pitchFamily="34" charset="0"/>
              </a:rPr>
              <a:t>Nicolo JPEN 2015</a:t>
            </a:r>
          </a:p>
        </p:txBody>
      </p:sp>
    </p:spTree>
    <p:extLst>
      <p:ext uri="{BB962C8B-B14F-4D97-AF65-F5344CB8AC3E}">
        <p14:creationId xmlns:p14="http://schemas.microsoft.com/office/powerpoint/2010/main" val="3921935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45379" y="419085"/>
            <a:ext cx="8478479" cy="469270"/>
          </a:xfrm>
        </p:spPr>
        <p:txBody>
          <a:bodyPr>
            <a:normAutofit fontScale="90000"/>
          </a:bodyPr>
          <a:lstStyle/>
          <a:p>
            <a:r>
              <a:rPr lang="en-US" altLang="en-US" sz="2800" dirty="0"/>
              <a:t>Rate of Mortality Relative to </a:t>
            </a:r>
            <a:r>
              <a:rPr lang="en-US" altLang="en-US" sz="2800" dirty="0" smtClean="0"/>
              <a:t/>
            </a:r>
            <a:br>
              <a:rPr lang="en-US" altLang="en-US" sz="2800" dirty="0" smtClean="0"/>
            </a:br>
            <a:r>
              <a:rPr lang="en-US" altLang="en-US" sz="2800" dirty="0" smtClean="0"/>
              <a:t>Adequacy </a:t>
            </a:r>
            <a:r>
              <a:rPr lang="en-US" altLang="en-US" sz="2800" dirty="0"/>
              <a:t>of Protein and Energy Intake Delivered</a:t>
            </a:r>
            <a:endParaRPr lang="en-CA" altLang="en-US" sz="2800" dirty="0"/>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1478525"/>
            <a:ext cx="4457700" cy="348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3"/>
          <p:cNvSpPr txBox="1">
            <a:spLocks noChangeArrowheads="1"/>
          </p:cNvSpPr>
          <p:nvPr/>
        </p:nvSpPr>
        <p:spPr bwMode="auto">
          <a:xfrm>
            <a:off x="5314950" y="4800602"/>
            <a:ext cx="2457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CA" altLang="en-US" sz="1200" dirty="0">
                <a:solidFill>
                  <a:schemeClr val="tx2"/>
                </a:solidFill>
                <a:latin typeface="Arial" panose="020B0604020202020204" pitchFamily="34" charset="0"/>
              </a:rPr>
              <a:t>Heyland JPEN 2015</a:t>
            </a:r>
          </a:p>
        </p:txBody>
      </p:sp>
      <p:sp>
        <p:nvSpPr>
          <p:cNvPr id="2" name="Up Arrow 1"/>
          <p:cNvSpPr/>
          <p:nvPr/>
        </p:nvSpPr>
        <p:spPr>
          <a:xfrm>
            <a:off x="4059332" y="2658865"/>
            <a:ext cx="131109" cy="5193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3358403" y="3222196"/>
            <a:ext cx="1326216" cy="830997"/>
          </a:xfrm>
          <a:prstGeom prst="rect">
            <a:avLst/>
          </a:prstGeom>
          <a:noFill/>
        </p:spPr>
        <p:txBody>
          <a:bodyPr wrap="square" rtlCol="0">
            <a:spAutoFit/>
          </a:bodyPr>
          <a:lstStyle/>
          <a:p>
            <a:pPr algn="ctr"/>
            <a:r>
              <a:rPr lang="en-CA" sz="1600" dirty="0" smtClean="0">
                <a:solidFill>
                  <a:schemeClr val="bg1"/>
                </a:solidFill>
              </a:rPr>
              <a:t>Current practice</a:t>
            </a:r>
          </a:p>
          <a:p>
            <a:pPr algn="ctr"/>
            <a:r>
              <a:rPr lang="en-CA" sz="1600" dirty="0" smtClean="0">
                <a:solidFill>
                  <a:schemeClr val="bg1"/>
                </a:solidFill>
              </a:rPr>
              <a:t>0.7 gm/kg</a:t>
            </a:r>
            <a:endParaRPr lang="en-CA" sz="1600" dirty="0">
              <a:solidFill>
                <a:schemeClr val="bg1"/>
              </a:solidFill>
            </a:endParaRPr>
          </a:p>
        </p:txBody>
      </p:sp>
      <p:sp>
        <p:nvSpPr>
          <p:cNvPr id="7" name="Up Arrow 6"/>
          <p:cNvSpPr/>
          <p:nvPr/>
        </p:nvSpPr>
        <p:spPr>
          <a:xfrm>
            <a:off x="5117447" y="3005127"/>
            <a:ext cx="131109" cy="5193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454339" y="3552694"/>
            <a:ext cx="1326216" cy="830997"/>
          </a:xfrm>
          <a:prstGeom prst="rect">
            <a:avLst/>
          </a:prstGeom>
          <a:noFill/>
        </p:spPr>
        <p:txBody>
          <a:bodyPr wrap="square" rtlCol="0">
            <a:spAutoFit/>
          </a:bodyPr>
          <a:lstStyle/>
          <a:p>
            <a:pPr algn="ctr"/>
            <a:r>
              <a:rPr lang="en-CA" sz="1600" dirty="0" smtClean="0">
                <a:solidFill>
                  <a:schemeClr val="bg1"/>
                </a:solidFill>
              </a:rPr>
              <a:t>Minimally acceptable</a:t>
            </a:r>
          </a:p>
          <a:p>
            <a:pPr algn="ctr"/>
            <a:r>
              <a:rPr lang="en-CA" sz="1600" dirty="0" smtClean="0">
                <a:solidFill>
                  <a:schemeClr val="bg1"/>
                </a:solidFill>
              </a:rPr>
              <a:t> 1.2 gm/kg</a:t>
            </a:r>
            <a:endParaRPr lang="en-CA" sz="1600" dirty="0">
              <a:solidFill>
                <a:schemeClr val="bg1"/>
              </a:solidFill>
            </a:endParaRPr>
          </a:p>
        </p:txBody>
      </p:sp>
      <p:sp>
        <p:nvSpPr>
          <p:cNvPr id="9" name="Up Arrow 8"/>
          <p:cNvSpPr/>
          <p:nvPr/>
        </p:nvSpPr>
        <p:spPr>
          <a:xfrm>
            <a:off x="6312554" y="3348028"/>
            <a:ext cx="131109" cy="5193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611625" y="3911359"/>
            <a:ext cx="1326216" cy="830997"/>
          </a:xfrm>
          <a:prstGeom prst="rect">
            <a:avLst/>
          </a:prstGeom>
          <a:noFill/>
        </p:spPr>
        <p:txBody>
          <a:bodyPr wrap="square" rtlCol="0">
            <a:spAutoFit/>
          </a:bodyPr>
          <a:lstStyle/>
          <a:p>
            <a:pPr algn="ctr"/>
            <a:r>
              <a:rPr lang="en-CA" sz="1600" dirty="0" smtClean="0">
                <a:solidFill>
                  <a:schemeClr val="bg1"/>
                </a:solidFill>
              </a:rPr>
              <a:t>Ideal practice?</a:t>
            </a:r>
          </a:p>
          <a:p>
            <a:pPr algn="ctr"/>
            <a:r>
              <a:rPr lang="en-CA" sz="1600" dirty="0" smtClean="0">
                <a:solidFill>
                  <a:schemeClr val="bg1"/>
                </a:solidFill>
              </a:rPr>
              <a:t>&gt;1.5 gm/kg</a:t>
            </a:r>
            <a:endParaRPr lang="en-CA" sz="1600" dirty="0">
              <a:solidFill>
                <a:schemeClr val="bg1"/>
              </a:solidFill>
            </a:endParaRPr>
          </a:p>
        </p:txBody>
      </p:sp>
    </p:spTree>
    <p:extLst>
      <p:ext uri="{BB962C8B-B14F-4D97-AF65-F5344CB8AC3E}">
        <p14:creationId xmlns:p14="http://schemas.microsoft.com/office/powerpoint/2010/main" val="2373714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657350" y="342900"/>
            <a:ext cx="5829300" cy="857250"/>
          </a:xfrm>
        </p:spPr>
        <p:txBody>
          <a:bodyPr/>
          <a:lstStyle/>
          <a:p>
            <a:r>
              <a:rPr lang="en-US" altLang="en-US" smtClean="0">
                <a:latin typeface="Britannic Bold" panose="020B0903060703020204" pitchFamily="34" charset="0"/>
              </a:rPr>
              <a:t>Learning Objectives</a:t>
            </a:r>
          </a:p>
        </p:txBody>
      </p:sp>
      <p:sp>
        <p:nvSpPr>
          <p:cNvPr id="61443" name="Content Placeholder 2"/>
          <p:cNvSpPr>
            <a:spLocks noGrp="1"/>
          </p:cNvSpPr>
          <p:nvPr>
            <p:ph idx="1"/>
          </p:nvPr>
        </p:nvSpPr>
        <p:spPr>
          <a:xfrm>
            <a:off x="1714500" y="1314450"/>
            <a:ext cx="5829300" cy="3086100"/>
          </a:xfrm>
        </p:spPr>
        <p:txBody>
          <a:bodyPr/>
          <a:lstStyle/>
          <a:p>
            <a:r>
              <a:rPr lang="en-US" altLang="en-US" dirty="0" smtClean="0"/>
              <a:t>Introduce the concept that muscle matters</a:t>
            </a:r>
          </a:p>
          <a:p>
            <a:r>
              <a:rPr lang="en-US" altLang="en-US" dirty="0" smtClean="0"/>
              <a:t>Impact of </a:t>
            </a:r>
            <a:r>
              <a:rPr lang="en-US" altLang="en-US" dirty="0" err="1" smtClean="0"/>
              <a:t>macronutrition</a:t>
            </a:r>
            <a:r>
              <a:rPr lang="en-US" altLang="en-US" dirty="0" smtClean="0"/>
              <a:t> on clinically important muscle and other outcomes</a:t>
            </a:r>
          </a:p>
          <a:p>
            <a:r>
              <a:rPr lang="en-US" altLang="en-US" dirty="0" smtClean="0"/>
              <a:t>Describe optimal methods for nutrition risk assessment in the ICU</a:t>
            </a:r>
          </a:p>
          <a:p>
            <a:r>
              <a:rPr lang="en-US" altLang="en-US" dirty="0" smtClean="0"/>
              <a:t>List strategies to improve nutritional adequacy in the critical care setting</a:t>
            </a:r>
          </a:p>
        </p:txBody>
      </p:sp>
    </p:spTree>
    <p:extLst>
      <p:ext uri="{BB962C8B-B14F-4D97-AF65-F5344CB8AC3E}">
        <p14:creationId xmlns:p14="http://schemas.microsoft.com/office/powerpoint/2010/main" val="62748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p:cNvSpPr>
            <a:spLocks noGrp="1"/>
          </p:cNvSpPr>
          <p:nvPr>
            <p:ph idx="1"/>
          </p:nvPr>
        </p:nvSpPr>
        <p:spPr>
          <a:xfrm>
            <a:off x="1428750" y="1943100"/>
            <a:ext cx="2571750" cy="2857500"/>
          </a:xfrm>
        </p:spPr>
        <p:txBody>
          <a:bodyPr/>
          <a:lstStyle/>
          <a:p>
            <a:r>
              <a:rPr lang="en-US" altLang="en-US"/>
              <a:t>113 select ICU patients with sepsis or burns</a:t>
            </a:r>
          </a:p>
          <a:p>
            <a:r>
              <a:rPr lang="en-US" altLang="en-US"/>
              <a:t>On average, receiving 1900 kcal/day and 84 grams of protein</a:t>
            </a:r>
          </a:p>
          <a:p>
            <a:r>
              <a:rPr lang="en-US" altLang="en-US"/>
              <a:t>No significant relationship with energy intake but……</a:t>
            </a:r>
          </a:p>
        </p:txBody>
      </p:sp>
      <p:pic>
        <p:nvPicPr>
          <p:cNvPr id="1177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0"/>
            <a:ext cx="4633913"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5" name="Picture 3"/>
          <p:cNvPicPr>
            <a:picLocks noChangeAspect="1" noChangeArrowheads="1"/>
          </p:cNvPicPr>
          <p:nvPr/>
        </p:nvPicPr>
        <p:blipFill>
          <a:blip r:embed="rId3"/>
          <a:srcRect/>
          <a:stretch>
            <a:fillRect/>
          </a:stretch>
        </p:blipFill>
        <p:spPr bwMode="auto">
          <a:xfrm>
            <a:off x="4171950" y="1865710"/>
            <a:ext cx="3493294" cy="2857500"/>
          </a:xfrm>
          <a:prstGeom prst="rect">
            <a:avLst/>
          </a:prstGeom>
          <a:noFill/>
          <a:ln w="9525" cap="flat" cmpd="sng">
            <a:noFill/>
            <a:prstDash val="solid"/>
            <a:miter lim="800000"/>
            <a:headEnd/>
            <a:tailEnd/>
          </a:ln>
          <a:effectLst>
            <a:outerShdw blurRad="50800" dist="38100" dir="5400000" algn="t" rotWithShape="0">
              <a:prstClr val="black">
                <a:alpha val="40000"/>
              </a:prstClr>
            </a:outerShdw>
          </a:effectLst>
        </p:spPr>
      </p:pic>
      <p:sp>
        <p:nvSpPr>
          <p:cNvPr id="117765" name="TextBox 5"/>
          <p:cNvSpPr txBox="1">
            <a:spLocks noChangeArrowheads="1"/>
          </p:cNvSpPr>
          <p:nvPr/>
        </p:nvSpPr>
        <p:spPr bwMode="auto">
          <a:xfrm>
            <a:off x="5543550" y="4889898"/>
            <a:ext cx="228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US" altLang="en-US" sz="1200">
                <a:solidFill>
                  <a:srgbClr val="FFFF00"/>
                </a:solidFill>
                <a:latin typeface="Arial" panose="020B0604020202020204" pitchFamily="34" charset="0"/>
              </a:rPr>
              <a:t>Clinical Nutrition 2012</a:t>
            </a:r>
          </a:p>
        </p:txBody>
      </p:sp>
      <p:sp>
        <p:nvSpPr>
          <p:cNvPr id="117766" name="TextBox 1"/>
          <p:cNvSpPr txBox="1">
            <a:spLocks noChangeArrowheads="1"/>
          </p:cNvSpPr>
          <p:nvPr/>
        </p:nvSpPr>
        <p:spPr bwMode="auto">
          <a:xfrm>
            <a:off x="6572250" y="3600451"/>
            <a:ext cx="1200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200">
                <a:solidFill>
                  <a:schemeClr val="bg2"/>
                </a:solidFill>
                <a:latin typeface="Arial" panose="020B0604020202020204" pitchFamily="34" charset="0"/>
              </a:rPr>
              <a:t>0.79 gm/kg/d</a:t>
            </a:r>
          </a:p>
        </p:txBody>
      </p:sp>
      <p:sp>
        <p:nvSpPr>
          <p:cNvPr id="117767" name="TextBox 6"/>
          <p:cNvSpPr txBox="1">
            <a:spLocks noChangeArrowheads="1"/>
          </p:cNvSpPr>
          <p:nvPr/>
        </p:nvSpPr>
        <p:spPr bwMode="auto">
          <a:xfrm>
            <a:off x="6579394" y="3168254"/>
            <a:ext cx="1200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200">
                <a:solidFill>
                  <a:schemeClr val="bg2"/>
                </a:solidFill>
                <a:latin typeface="Arial" panose="020B0604020202020204" pitchFamily="34" charset="0"/>
              </a:rPr>
              <a:t>1.06 gm/kg/d</a:t>
            </a:r>
          </a:p>
        </p:txBody>
      </p:sp>
      <p:sp>
        <p:nvSpPr>
          <p:cNvPr id="117768" name="TextBox 7"/>
          <p:cNvSpPr txBox="1">
            <a:spLocks noChangeArrowheads="1"/>
          </p:cNvSpPr>
          <p:nvPr/>
        </p:nvSpPr>
        <p:spPr bwMode="auto">
          <a:xfrm>
            <a:off x="6636544" y="2591992"/>
            <a:ext cx="1200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200">
                <a:solidFill>
                  <a:schemeClr val="bg2"/>
                </a:solidFill>
                <a:latin typeface="Arial" panose="020B0604020202020204" pitchFamily="34" charset="0"/>
              </a:rPr>
              <a:t>1.45 gm/kg/d</a:t>
            </a:r>
          </a:p>
        </p:txBody>
      </p:sp>
    </p:spTree>
    <p:extLst>
      <p:ext uri="{BB962C8B-B14F-4D97-AF65-F5344CB8AC3E}">
        <p14:creationId xmlns:p14="http://schemas.microsoft.com/office/powerpoint/2010/main" val="16236843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8595"/>
                                        </p:tgtEl>
                                        <p:attrNameLst>
                                          <p:attrName>style.visibility</p:attrName>
                                        </p:attrNameLst>
                                      </p:cBhvr>
                                      <p:to>
                                        <p:strVal val="visible"/>
                                      </p:to>
                                    </p:set>
                                    <p:animEffect transition="in" filter="fade">
                                      <p:cBhvr>
                                        <p:cTn id="7" dur="500"/>
                                        <p:tgtEl>
                                          <p:spTgt spid="238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CA" altLang="en-US" dirty="0" smtClean="0"/>
              <a:t>More Protein Associated with Improved Clinical Outcomes!</a:t>
            </a:r>
          </a:p>
        </p:txBody>
      </p:sp>
      <p:pic>
        <p:nvPicPr>
          <p:cNvPr id="45059" name="Picture 4" descr="verpleegs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1043" y="1148954"/>
            <a:ext cx="2457450" cy="3086100"/>
          </a:xfrm>
        </p:spPr>
      </p:pic>
      <p:sp>
        <p:nvSpPr>
          <p:cNvPr id="45060" name="TextBox 4"/>
          <p:cNvSpPr txBox="1">
            <a:spLocks noChangeArrowheads="1"/>
          </p:cNvSpPr>
          <p:nvPr/>
        </p:nvSpPr>
        <p:spPr bwMode="auto">
          <a:xfrm>
            <a:off x="2686050" y="4235054"/>
            <a:ext cx="3371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800" dirty="0">
                <a:solidFill>
                  <a:srgbClr val="FFFF00"/>
                </a:solidFill>
                <a:latin typeface="Arial" panose="020B0604020202020204" pitchFamily="34" charset="0"/>
              </a:rPr>
              <a:t>If you feed them (better!)</a:t>
            </a:r>
          </a:p>
          <a:p>
            <a:pPr algn="ctr" eaLnBrk="0" hangingPunct="0">
              <a:spcBef>
                <a:spcPct val="0"/>
              </a:spcBef>
              <a:buFontTx/>
              <a:buNone/>
            </a:pPr>
            <a:r>
              <a:rPr lang="en-CA" altLang="en-US" sz="1800" dirty="0">
                <a:solidFill>
                  <a:srgbClr val="FFFF00"/>
                </a:solidFill>
                <a:latin typeface="Arial" panose="020B0604020202020204" pitchFamily="34" charset="0"/>
              </a:rPr>
              <a:t>They will leave (sooner!)</a:t>
            </a:r>
          </a:p>
        </p:txBody>
      </p:sp>
    </p:spTree>
    <p:extLst>
      <p:ext uri="{BB962C8B-B14F-4D97-AF65-F5344CB8AC3E}">
        <p14:creationId xmlns:p14="http://schemas.microsoft.com/office/powerpoint/2010/main" val="1779649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a:xfrm>
            <a:off x="1371601" y="114300"/>
            <a:ext cx="6229350" cy="857250"/>
          </a:xfrm>
        </p:spPr>
        <p:txBody>
          <a:bodyPr>
            <a:normAutofit/>
          </a:bodyPr>
          <a:lstStyle/>
          <a:p>
            <a:r>
              <a:rPr lang="en-US" altLang="en-US" sz="1898" dirty="0">
                <a:solidFill>
                  <a:schemeClr val="tx1"/>
                </a:solidFill>
                <a:latin typeface="Avenir Next Condensed"/>
              </a:rPr>
              <a:t>Early Nutrition in the ICU: Less is more!</a:t>
            </a:r>
            <a:br>
              <a:rPr lang="en-US" altLang="en-US" sz="1898" dirty="0">
                <a:solidFill>
                  <a:schemeClr val="tx1"/>
                </a:solidFill>
                <a:latin typeface="Avenir Next Condensed"/>
              </a:rPr>
            </a:br>
            <a:r>
              <a:rPr lang="en-US" altLang="en-US" sz="1898" dirty="0">
                <a:solidFill>
                  <a:schemeClr val="tx1"/>
                </a:solidFill>
                <a:latin typeface="Avenir Next Condensed"/>
              </a:rPr>
              <a:t>Post-hoc analysis of EPANIC</a:t>
            </a:r>
          </a:p>
        </p:txBody>
      </p:sp>
      <p:sp>
        <p:nvSpPr>
          <p:cNvPr id="163843" name="Rectangle 3"/>
          <p:cNvSpPr>
            <a:spLocks noChangeArrowheads="1"/>
          </p:cNvSpPr>
          <p:nvPr/>
        </p:nvSpPr>
        <p:spPr bwMode="auto">
          <a:xfrm>
            <a:off x="2857500" y="4743451"/>
            <a:ext cx="49149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350">
                <a:latin typeface="Calibri" panose="020F0502020204030204" pitchFamily="34" charset="0"/>
                <a:cs typeface="Andalus" pitchFamily="18" charset="-78"/>
              </a:rPr>
              <a:t>Casaer </a:t>
            </a:r>
            <a:r>
              <a:rPr lang="en-US" altLang="en-US" sz="1350">
                <a:latin typeface="Arial" panose="020B0604020202020204" pitchFamily="34" charset="0"/>
              </a:rPr>
              <a:t>Am J Respir Crit Care Med 2013;187:247–255</a:t>
            </a:r>
          </a:p>
        </p:txBody>
      </p:sp>
      <p:pic>
        <p:nvPicPr>
          <p:cNvPr id="163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71550"/>
            <a:ext cx="337185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5" name="TextBox 5"/>
          <p:cNvSpPr txBox="1">
            <a:spLocks noChangeArrowheads="1"/>
          </p:cNvSpPr>
          <p:nvPr/>
        </p:nvSpPr>
        <p:spPr bwMode="auto">
          <a:xfrm>
            <a:off x="2457451" y="1143001"/>
            <a:ext cx="2000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solidFill>
                  <a:srgbClr val="00B050"/>
                </a:solidFill>
                <a:latin typeface="Arial" panose="020B0604020202020204" pitchFamily="34" charset="0"/>
              </a:rPr>
              <a:t>Protein is the bad guy!!</a:t>
            </a:r>
          </a:p>
        </p:txBody>
      </p:sp>
      <p:sp>
        <p:nvSpPr>
          <p:cNvPr id="163846" name="TextBox 6"/>
          <p:cNvSpPr txBox="1">
            <a:spLocks noChangeArrowheads="1"/>
          </p:cNvSpPr>
          <p:nvPr/>
        </p:nvSpPr>
        <p:spPr bwMode="auto">
          <a:xfrm>
            <a:off x="5372100" y="1028700"/>
            <a:ext cx="24574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350">
                <a:latin typeface="Arial" panose="020B0604020202020204" pitchFamily="34" charset="0"/>
              </a:rPr>
              <a:t>Indication bias:</a:t>
            </a:r>
            <a:br>
              <a:rPr lang="en-US" altLang="en-US" sz="1350">
                <a:latin typeface="Arial" panose="020B0604020202020204" pitchFamily="34" charset="0"/>
              </a:rPr>
            </a:br>
            <a:r>
              <a:rPr lang="en-US" altLang="en-US" sz="1350">
                <a:latin typeface="Arial" panose="020B0604020202020204" pitchFamily="34" charset="0"/>
              </a:rPr>
              <a:t> 1) patients with longer projected stay would have been fed more aggressively; hence more protein/calories is associated with longer lengths of stay. (remember this is an unblinded study). </a:t>
            </a:r>
          </a:p>
          <a:p>
            <a:pPr algn="ctr">
              <a:spcBef>
                <a:spcPct val="0"/>
              </a:spcBef>
              <a:buFontTx/>
              <a:buNone/>
            </a:pPr>
            <a:r>
              <a:rPr lang="en-US" altLang="en-US" sz="1350">
                <a:latin typeface="Arial" panose="020B0604020202020204" pitchFamily="34" charset="0"/>
              </a:rPr>
              <a:t>2) 90% of these patients are elective surgery. there would have been little effort to feed them and they would have categorically different outcomes than the longer stay patients in which their were efforts to feed</a:t>
            </a:r>
          </a:p>
        </p:txBody>
      </p:sp>
      <p:pic>
        <p:nvPicPr>
          <p:cNvPr id="7" name="CCNLogo.png"/>
          <p:cNvPicPr/>
          <p:nvPr/>
        </p:nvPicPr>
        <p:blipFill>
          <a:blip r:embed="rId3">
            <a:extLst/>
          </a:blip>
          <a:stretch>
            <a:fillRect/>
          </a:stretch>
        </p:blipFill>
        <p:spPr>
          <a:xfrm>
            <a:off x="1174730" y="102589"/>
            <a:ext cx="890483" cy="301256"/>
          </a:xfrm>
          <a:prstGeom prst="rect">
            <a:avLst/>
          </a:prstGeom>
          <a:ln w="12700">
            <a:miter lim="400000"/>
          </a:ln>
        </p:spPr>
      </p:pic>
    </p:spTree>
    <p:extLst>
      <p:ext uri="{BB962C8B-B14F-4D97-AF65-F5344CB8AC3E}">
        <p14:creationId xmlns:p14="http://schemas.microsoft.com/office/powerpoint/2010/main" val="3346340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idx="1"/>
          </p:nvPr>
        </p:nvSpPr>
        <p:spPr/>
        <p:txBody>
          <a:bodyPr/>
          <a:lstStyle/>
          <a:p>
            <a:endParaRPr lang="en-US" altLang="en-US" smtClean="0"/>
          </a:p>
        </p:txBody>
      </p:sp>
      <p:pic>
        <p:nvPicPr>
          <p:cNvPr id="1116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114300"/>
            <a:ext cx="46863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TextBox 4"/>
          <p:cNvSpPr txBox="1">
            <a:spLocks noChangeArrowheads="1"/>
          </p:cNvSpPr>
          <p:nvPr/>
        </p:nvSpPr>
        <p:spPr bwMode="auto">
          <a:xfrm>
            <a:off x="5029201" y="4800601"/>
            <a:ext cx="2857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r>
              <a:rPr lang="en-US" altLang="en-US" sz="1200">
                <a:solidFill>
                  <a:schemeClr val="tx1"/>
                </a:solidFill>
              </a:rPr>
              <a:t>JAMA Published online Oct 9, 2013</a:t>
            </a:r>
          </a:p>
        </p:txBody>
      </p:sp>
      <p:pic>
        <p:nvPicPr>
          <p:cNvPr id="1116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885950"/>
            <a:ext cx="27432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0" y="1885950"/>
            <a:ext cx="2686050" cy="26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CNLogo.png"/>
          <p:cNvPicPr/>
          <p:nvPr/>
        </p:nvPicPr>
        <p:blipFill>
          <a:blip r:embed="rId5">
            <a:extLst/>
          </a:blip>
          <a:stretch>
            <a:fillRect/>
          </a:stretch>
        </p:blipFill>
        <p:spPr>
          <a:xfrm>
            <a:off x="1174730" y="102589"/>
            <a:ext cx="890483" cy="301256"/>
          </a:xfrm>
          <a:prstGeom prst="rect">
            <a:avLst/>
          </a:prstGeom>
          <a:ln w="12700">
            <a:miter lim="400000"/>
          </a:ln>
        </p:spPr>
      </p:pic>
    </p:spTree>
    <p:extLst>
      <p:ext uri="{BB962C8B-B14F-4D97-AF65-F5344CB8AC3E}">
        <p14:creationId xmlns:p14="http://schemas.microsoft.com/office/powerpoint/2010/main" val="2913321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2"/>
          <p:cNvSpPr>
            <a:spLocks noGrp="1"/>
          </p:cNvSpPr>
          <p:nvPr>
            <p:ph idx="1"/>
          </p:nvPr>
        </p:nvSpPr>
        <p:spPr>
          <a:xfrm>
            <a:off x="1657350" y="2400300"/>
            <a:ext cx="5829300" cy="1714500"/>
          </a:xfrm>
        </p:spPr>
        <p:txBody>
          <a:bodyPr>
            <a:normAutofit/>
          </a:bodyPr>
          <a:lstStyle/>
          <a:p>
            <a:r>
              <a:rPr lang="en-US" altLang="en-US" smtClean="0"/>
              <a:t>“In a multivariable linear analysis, change in rectus femoris CSA was positively associated with the degree of organ failure, CRP level and amount of protein delivered”</a:t>
            </a:r>
          </a:p>
        </p:txBody>
      </p:sp>
      <p:pic>
        <p:nvPicPr>
          <p:cNvPr id="1126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114300"/>
            <a:ext cx="46863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Box 4"/>
          <p:cNvSpPr txBox="1">
            <a:spLocks noChangeArrowheads="1"/>
          </p:cNvSpPr>
          <p:nvPr/>
        </p:nvSpPr>
        <p:spPr bwMode="auto">
          <a:xfrm>
            <a:off x="5029201" y="4800601"/>
            <a:ext cx="2857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r>
              <a:rPr lang="en-US" altLang="en-US" sz="1200">
                <a:solidFill>
                  <a:schemeClr val="tx1"/>
                </a:solidFill>
              </a:rPr>
              <a:t>JAMA Published online Oct 9, 2013</a:t>
            </a:r>
          </a:p>
        </p:txBody>
      </p:sp>
      <p:pic>
        <p:nvPicPr>
          <p:cNvPr id="5" name="CCNLogo.png"/>
          <p:cNvPicPr/>
          <p:nvPr/>
        </p:nvPicPr>
        <p:blipFill>
          <a:blip r:embed="rId3">
            <a:extLst/>
          </a:blip>
          <a:stretch>
            <a:fillRect/>
          </a:stretch>
        </p:blipFill>
        <p:spPr>
          <a:xfrm>
            <a:off x="1174730" y="102589"/>
            <a:ext cx="890483" cy="301256"/>
          </a:xfrm>
          <a:prstGeom prst="rect">
            <a:avLst/>
          </a:prstGeom>
          <a:ln w="12700">
            <a:miter lim="400000"/>
          </a:ln>
        </p:spPr>
      </p:pic>
    </p:spTree>
    <p:extLst>
      <p:ext uri="{BB962C8B-B14F-4D97-AF65-F5344CB8AC3E}">
        <p14:creationId xmlns:p14="http://schemas.microsoft.com/office/powerpoint/2010/main" val="3000109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30524" y="1561133"/>
            <a:ext cx="6482953" cy="3200623"/>
          </a:xfrm>
        </p:spPr>
        <p:txBody>
          <a:bodyPr anchor="t"/>
          <a:lstStyle/>
          <a:p>
            <a:pPr>
              <a:lnSpc>
                <a:spcPct val="100000"/>
              </a:lnSpc>
            </a:pPr>
            <a:r>
              <a:rPr lang="en-CA" sz="1476" dirty="0"/>
              <a:t>78 patient with ALI randomized to Intensive Medical therapy (30 kcal/kg/day) or usual care (40-60% of target)</a:t>
            </a:r>
          </a:p>
          <a:p>
            <a:pPr>
              <a:lnSpc>
                <a:spcPct val="100000"/>
              </a:lnSpc>
            </a:pPr>
            <a:r>
              <a:rPr lang="en-CA" sz="1476" dirty="0"/>
              <a:t>Stopped early because of excess deaths in intensive group</a:t>
            </a:r>
          </a:p>
          <a:p>
            <a:pPr>
              <a:lnSpc>
                <a:spcPct val="100000"/>
              </a:lnSpc>
            </a:pPr>
            <a:r>
              <a:rPr lang="en-CA" sz="1476" dirty="0"/>
              <a:t>Post hoc analysis suggests increased death from early protein!</a:t>
            </a:r>
            <a:r>
              <a:rPr lang="en-CA" dirty="0" smtClean="0"/>
              <a:t> </a:t>
            </a:r>
            <a:endParaRPr lang="en-CA" dirty="0"/>
          </a:p>
        </p:txBody>
      </p:sp>
      <p:pic>
        <p:nvPicPr>
          <p:cNvPr id="4" name="Picture 3"/>
          <p:cNvPicPr>
            <a:picLocks noChangeAspect="1"/>
          </p:cNvPicPr>
          <p:nvPr/>
        </p:nvPicPr>
        <p:blipFill>
          <a:blip r:embed="rId2"/>
          <a:stretch>
            <a:fillRect/>
          </a:stretch>
        </p:blipFill>
        <p:spPr>
          <a:xfrm>
            <a:off x="1705344" y="361939"/>
            <a:ext cx="5923062" cy="1119880"/>
          </a:xfrm>
          <a:prstGeom prst="rect">
            <a:avLst/>
          </a:prstGeom>
        </p:spPr>
      </p:pic>
      <p:pic>
        <p:nvPicPr>
          <p:cNvPr id="5" name="Picture 4"/>
          <p:cNvPicPr>
            <a:picLocks noChangeAspect="1"/>
          </p:cNvPicPr>
          <p:nvPr/>
        </p:nvPicPr>
        <p:blipFill>
          <a:blip r:embed="rId3"/>
          <a:stretch>
            <a:fillRect/>
          </a:stretch>
        </p:blipFill>
        <p:spPr>
          <a:xfrm>
            <a:off x="2380790" y="3001564"/>
            <a:ext cx="4572169" cy="1760192"/>
          </a:xfrm>
          <a:prstGeom prst="rect">
            <a:avLst/>
          </a:prstGeom>
        </p:spPr>
      </p:pic>
      <p:pic>
        <p:nvPicPr>
          <p:cNvPr id="6" name="CCNLogo.png"/>
          <p:cNvPicPr/>
          <p:nvPr/>
        </p:nvPicPr>
        <p:blipFill>
          <a:blip r:embed="rId4">
            <a:extLst/>
          </a:blip>
          <a:stretch>
            <a:fillRect/>
          </a:stretch>
        </p:blipFill>
        <p:spPr>
          <a:xfrm>
            <a:off x="1174730" y="102589"/>
            <a:ext cx="890483" cy="301256"/>
          </a:xfrm>
          <a:prstGeom prst="rect">
            <a:avLst/>
          </a:prstGeom>
          <a:ln w="12700">
            <a:miter lim="400000"/>
          </a:ln>
        </p:spPr>
      </p:pic>
    </p:spTree>
    <p:extLst>
      <p:ext uri="{BB962C8B-B14F-4D97-AF65-F5344CB8AC3E}">
        <p14:creationId xmlns:p14="http://schemas.microsoft.com/office/powerpoint/2010/main" val="3054063719"/>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CA" altLang="en-US" dirty="0" smtClean="0"/>
              <a:t>More Protein Associated with Improved Clinical </a:t>
            </a:r>
            <a:r>
              <a:rPr lang="en-CA" altLang="en-US" dirty="0" smtClean="0"/>
              <a:t>Outcomes?</a:t>
            </a:r>
            <a:endParaRPr lang="en-CA" altLang="en-US" dirty="0" smtClean="0"/>
          </a:p>
        </p:txBody>
      </p:sp>
      <p:pic>
        <p:nvPicPr>
          <p:cNvPr id="45059" name="Picture 4" descr="verpleegs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1043" y="1148954"/>
            <a:ext cx="2457450" cy="3086100"/>
          </a:xfrm>
        </p:spPr>
      </p:pic>
      <p:sp>
        <p:nvSpPr>
          <p:cNvPr id="45060" name="TextBox 4"/>
          <p:cNvSpPr txBox="1">
            <a:spLocks noChangeArrowheads="1"/>
          </p:cNvSpPr>
          <p:nvPr/>
        </p:nvSpPr>
        <p:spPr bwMode="auto">
          <a:xfrm>
            <a:off x="2686050" y="4235054"/>
            <a:ext cx="3371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800" dirty="0">
                <a:solidFill>
                  <a:srgbClr val="FFFF00"/>
                </a:solidFill>
                <a:latin typeface="Arial" panose="020B0604020202020204" pitchFamily="34" charset="0"/>
              </a:rPr>
              <a:t>If you feed them (better!)</a:t>
            </a:r>
          </a:p>
          <a:p>
            <a:pPr algn="ctr" eaLnBrk="0" hangingPunct="0">
              <a:spcBef>
                <a:spcPct val="0"/>
              </a:spcBef>
              <a:buFontTx/>
              <a:buNone/>
            </a:pPr>
            <a:r>
              <a:rPr lang="en-CA" altLang="en-US" sz="1800" dirty="0">
                <a:solidFill>
                  <a:srgbClr val="FFFF00"/>
                </a:solidFill>
                <a:latin typeface="Arial" panose="020B0604020202020204" pitchFamily="34" charset="0"/>
              </a:rPr>
              <a:t>They will leave (sooner!)</a:t>
            </a:r>
          </a:p>
        </p:txBody>
      </p:sp>
    </p:spTree>
    <p:extLst>
      <p:ext uri="{BB962C8B-B14F-4D97-AF65-F5344CB8AC3E}">
        <p14:creationId xmlns:p14="http://schemas.microsoft.com/office/powerpoint/2010/main" val="2580577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5"/>
          <p:cNvSpPr txBox="1">
            <a:spLocks noChangeArrowheads="1"/>
          </p:cNvSpPr>
          <p:nvPr/>
        </p:nvSpPr>
        <p:spPr bwMode="auto">
          <a:xfrm>
            <a:off x="4945454" y="4684870"/>
            <a:ext cx="314801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0" hangingPunct="0">
              <a:spcBef>
                <a:spcPct val="0"/>
              </a:spcBef>
              <a:buFontTx/>
              <a:buNone/>
            </a:pPr>
            <a:r>
              <a:rPr lang="en-US" altLang="en-US" sz="1050" b="1" dirty="0">
                <a:solidFill>
                  <a:srgbClr val="FFFF00"/>
                </a:solidFill>
                <a:latin typeface="Arial" panose="020B0604020202020204" pitchFamily="34" charset="0"/>
                <a:cs typeface="Arial" panose="020B0604020202020204" pitchFamily="34" charset="0"/>
              </a:rPr>
              <a:t>Rice TW, et al. </a:t>
            </a:r>
            <a:r>
              <a:rPr lang="en-US" altLang="en-US" sz="1050" b="1" i="1" dirty="0">
                <a:solidFill>
                  <a:srgbClr val="FFFF00"/>
                </a:solidFill>
                <a:latin typeface="Arial" panose="020B0604020202020204" pitchFamily="34" charset="0"/>
                <a:cs typeface="Arial" panose="020B0604020202020204" pitchFamily="34" charset="0"/>
              </a:rPr>
              <a:t>JAMA</a:t>
            </a:r>
            <a:r>
              <a:rPr lang="en-US" altLang="en-US" sz="1050" b="1" dirty="0">
                <a:solidFill>
                  <a:srgbClr val="FFFF00"/>
                </a:solidFill>
                <a:latin typeface="Arial" panose="020B0604020202020204" pitchFamily="34" charset="0"/>
                <a:cs typeface="Arial" panose="020B0604020202020204" pitchFamily="34" charset="0"/>
              </a:rPr>
              <a:t>. 2012;307(8):795-803</a:t>
            </a:r>
            <a:r>
              <a:rPr lang="en-US" altLang="en-US" sz="1050" b="1" dirty="0">
                <a:solidFill>
                  <a:srgbClr val="012B74"/>
                </a:solidFill>
                <a:latin typeface="Arial" panose="020B0604020202020204" pitchFamily="34" charset="0"/>
                <a:cs typeface="Arial" panose="020B0604020202020204" pitchFamily="34" charset="0"/>
              </a:rPr>
              <a:t>.</a:t>
            </a:r>
          </a:p>
        </p:txBody>
      </p:sp>
      <p:sp>
        <p:nvSpPr>
          <p:cNvPr id="53251" name="Title 1"/>
          <p:cNvSpPr>
            <a:spLocks noGrp="1"/>
          </p:cNvSpPr>
          <p:nvPr>
            <p:ph type="title"/>
          </p:nvPr>
        </p:nvSpPr>
        <p:spPr/>
        <p:txBody>
          <a:bodyPr/>
          <a:lstStyle/>
          <a:p>
            <a:r>
              <a:rPr lang="en-CA" altLang="en-US" dirty="0" smtClean="0"/>
              <a:t>Initial Tropic vs. Full EN </a:t>
            </a:r>
            <a:br>
              <a:rPr lang="en-CA" altLang="en-US" dirty="0" smtClean="0"/>
            </a:br>
            <a:r>
              <a:rPr lang="en-CA" altLang="en-US" dirty="0" smtClean="0"/>
              <a:t>in Patients with Acute Lung Injury </a:t>
            </a:r>
            <a:endParaRPr lang="en-CA" altLang="en-US" dirty="0"/>
          </a:p>
        </p:txBody>
      </p:sp>
      <p:pic>
        <p:nvPicPr>
          <p:cNvPr id="5325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0517" y="2008584"/>
            <a:ext cx="6582966" cy="2620566"/>
          </a:xfrm>
          <a:prstGeom prst="rect">
            <a:avLst/>
          </a:prstGeom>
          <a:noFill/>
          <a:ln w="6350">
            <a:solidFill>
              <a:srgbClr val="1AA4D5"/>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97312" y="1448657"/>
            <a:ext cx="2864693" cy="504207"/>
          </a:xfrm>
          <a:prstGeom prst="rect">
            <a:avLst/>
          </a:prstGeom>
          <a:solidFill>
            <a:schemeClr val="tx1"/>
          </a:solidFill>
          <a:ln>
            <a:noFill/>
          </a:ln>
          <a:effectLst/>
          <a:scene3d>
            <a:camera prst="orthographicFront">
              <a:rot lat="0" lon="0" rev="0"/>
            </a:camera>
            <a:lightRig rig="chilly" dir="t">
              <a:rot lat="0" lon="0" rev="18480000"/>
            </a:lightRig>
          </a:scene3d>
          <a:sp3d prstMaterial="clear">
            <a:bevelT h="63500"/>
          </a:sp3d>
        </p:spPr>
        <p:txBody>
          <a:bodyPr anchor="ctr"/>
          <a:lstStyle/>
          <a:p>
            <a:pPr algn="ctr" eaLnBrk="0" hangingPunct="0">
              <a:defRPr/>
            </a:pPr>
            <a:r>
              <a:rPr lang="en-US" sz="1500" b="1" dirty="0">
                <a:solidFill>
                  <a:srgbClr val="FFFFFF"/>
                </a:solidFill>
                <a:latin typeface="Arial" panose="020B0604020202020204" pitchFamily="34" charset="0"/>
                <a:cs typeface="Arial" pitchFamily="34" charset="0"/>
              </a:rPr>
              <a:t>The EDEN randomized trial</a:t>
            </a:r>
          </a:p>
        </p:txBody>
      </p:sp>
    </p:spTree>
    <p:custDataLst>
      <p:tags r:id="rId1"/>
    </p:custDataLst>
    <p:extLst>
      <p:ext uri="{BB962C8B-B14F-4D97-AF65-F5344CB8AC3E}">
        <p14:creationId xmlns:p14="http://schemas.microsoft.com/office/powerpoint/2010/main" val="1270478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CA" altLang="en-US" dirty="0" smtClean="0"/>
              <a:t>Initial Tropic vs. Full EN </a:t>
            </a:r>
            <a:br>
              <a:rPr lang="en-CA" altLang="en-US" dirty="0" smtClean="0"/>
            </a:br>
            <a:r>
              <a:rPr lang="en-CA" altLang="en-US" dirty="0" smtClean="0"/>
              <a:t>in Patients with Acute Lung Injury </a:t>
            </a:r>
            <a:endParaRPr lang="en-CA" altLang="en-US" dirty="0"/>
          </a:p>
        </p:txBody>
      </p:sp>
      <p:pic>
        <p:nvPicPr>
          <p:cNvPr id="5529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67325" y="2111930"/>
            <a:ext cx="2587229" cy="2422922"/>
          </a:xfrm>
          <a:prstGeom prst="rect">
            <a:avLst/>
          </a:prstGeom>
          <a:noFill/>
          <a:ln w="6350">
            <a:solidFill>
              <a:srgbClr val="1AA4D5"/>
            </a:solidFill>
            <a:miter lim="800000"/>
            <a:headEnd/>
            <a:tailEnd/>
          </a:ln>
          <a:extLst>
            <a:ext uri="{909E8E84-426E-40DD-AFC4-6F175D3DCCD1}">
              <a14:hiddenFill xmlns:a14="http://schemas.microsoft.com/office/drawing/2010/main">
                <a:solidFill>
                  <a:srgbClr val="FFFFFF"/>
                </a:solidFill>
              </a14:hiddenFill>
            </a:ext>
          </a:extLst>
        </p:spPr>
      </p:pic>
      <p:pic>
        <p:nvPicPr>
          <p:cNvPr id="5530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88257" y="2111930"/>
            <a:ext cx="3902869" cy="2422922"/>
          </a:xfrm>
          <a:prstGeom prst="rect">
            <a:avLst/>
          </a:prstGeom>
          <a:noFill/>
          <a:ln w="6350">
            <a:solidFill>
              <a:srgbClr val="1AA4D5"/>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20601" y="1490410"/>
            <a:ext cx="2928135" cy="523324"/>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anchor="ctr"/>
          <a:lstStyle/>
          <a:p>
            <a:pPr algn="ctr" eaLnBrk="0" hangingPunct="0">
              <a:defRPr/>
            </a:pPr>
            <a:r>
              <a:rPr lang="en-US" sz="1500" b="1" dirty="0">
                <a:solidFill>
                  <a:srgbClr val="FFFFFF"/>
                </a:solidFill>
                <a:latin typeface="Arial" panose="020B0604020202020204" pitchFamily="34" charset="0"/>
                <a:cs typeface="Arial" pitchFamily="34" charset="0"/>
              </a:rPr>
              <a:t>The EDEN randomized trial</a:t>
            </a:r>
          </a:p>
        </p:txBody>
      </p:sp>
      <p:sp>
        <p:nvSpPr>
          <p:cNvPr id="55302" name="TextBox 5"/>
          <p:cNvSpPr txBox="1">
            <a:spLocks noChangeArrowheads="1"/>
          </p:cNvSpPr>
          <p:nvPr/>
        </p:nvSpPr>
        <p:spPr bwMode="auto">
          <a:xfrm>
            <a:off x="5191126" y="4566997"/>
            <a:ext cx="314801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0" hangingPunct="0">
              <a:spcBef>
                <a:spcPct val="0"/>
              </a:spcBef>
              <a:buFontTx/>
              <a:buNone/>
            </a:pPr>
            <a:r>
              <a:rPr lang="en-US" altLang="en-US" sz="1050" b="1" dirty="0">
                <a:solidFill>
                  <a:srgbClr val="FFFF00"/>
                </a:solidFill>
                <a:latin typeface="Arial" panose="020B0604020202020204" pitchFamily="34" charset="0"/>
                <a:cs typeface="Arial" panose="020B0604020202020204" pitchFamily="34" charset="0"/>
              </a:rPr>
              <a:t>Rice TW, et al. </a:t>
            </a:r>
            <a:r>
              <a:rPr lang="en-US" altLang="en-US" sz="1050" b="1" i="1" dirty="0">
                <a:solidFill>
                  <a:srgbClr val="FFFF00"/>
                </a:solidFill>
                <a:latin typeface="Arial" panose="020B0604020202020204" pitchFamily="34" charset="0"/>
                <a:cs typeface="Arial" panose="020B0604020202020204" pitchFamily="34" charset="0"/>
              </a:rPr>
              <a:t>JAMA</a:t>
            </a:r>
            <a:r>
              <a:rPr lang="en-US" altLang="en-US" sz="1050" b="1" dirty="0">
                <a:solidFill>
                  <a:srgbClr val="FFFF00"/>
                </a:solidFill>
                <a:latin typeface="Arial" panose="020B0604020202020204" pitchFamily="34" charset="0"/>
                <a:cs typeface="Arial" panose="020B0604020202020204" pitchFamily="34" charset="0"/>
              </a:rPr>
              <a:t>. 2012;307(8):795-803.</a:t>
            </a:r>
          </a:p>
        </p:txBody>
      </p:sp>
    </p:spTree>
    <p:custDataLst>
      <p:tags r:id="rId1"/>
    </p:custDataLst>
    <p:extLst>
      <p:ext uri="{BB962C8B-B14F-4D97-AF65-F5344CB8AC3E}">
        <p14:creationId xmlns:p14="http://schemas.microsoft.com/office/powerpoint/2010/main" val="3934836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2"/>
          <p:cNvSpPr>
            <a:spLocks noGrp="1"/>
          </p:cNvSpPr>
          <p:nvPr>
            <p:ph type="body" idx="1"/>
          </p:nvPr>
        </p:nvSpPr>
        <p:spPr>
          <a:xfrm>
            <a:off x="2686050" y="1387012"/>
            <a:ext cx="4942285" cy="1509780"/>
          </a:xfrm>
        </p:spPr>
        <p:txBody>
          <a:bodyPr/>
          <a:lstStyle/>
          <a:p>
            <a:pPr algn="ctr"/>
            <a:r>
              <a:rPr lang="en-US" altLang="en-US" sz="2400" b="1" dirty="0" smtClean="0">
                <a:solidFill>
                  <a:schemeClr val="tx2"/>
                </a:solidFill>
                <a:latin typeface="+mj-lt"/>
              </a:rPr>
              <a:t>SHOULD WE SYSTEMATICALLY UNDERFEED ALL ICU PATIENTS?</a:t>
            </a:r>
            <a:endParaRPr lang="en-CA" altLang="en-US" sz="2400" dirty="0" smtClean="0">
              <a:solidFill>
                <a:schemeClr val="tx2"/>
              </a:solidFill>
              <a:latin typeface="+mj-lt"/>
            </a:endParaRPr>
          </a:p>
          <a:p>
            <a:endParaRPr lang="en-CA" altLang="en-US" dirty="0" smtClean="0"/>
          </a:p>
        </p:txBody>
      </p:sp>
      <p:pic>
        <p:nvPicPr>
          <p:cNvPr id="5" name="Picture 4" descr="bean man.png"/>
          <p:cNvPicPr>
            <a:picLocks noChangeAspect="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314450" y="1885950"/>
            <a:ext cx="1398917" cy="3003556"/>
          </a:xfrm>
          <a:prstGeom prst="rect">
            <a:avLst/>
          </a:prstGeom>
          <a:noFill/>
        </p:spPr>
      </p:pic>
    </p:spTree>
    <p:extLst>
      <p:ext uri="{BB962C8B-B14F-4D97-AF65-F5344CB8AC3E}">
        <p14:creationId xmlns:p14="http://schemas.microsoft.com/office/powerpoint/2010/main" val="4182192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1657350" y="2686050"/>
            <a:ext cx="6172200" cy="2686050"/>
          </a:xfrm>
        </p:spPr>
        <p:txBody>
          <a:bodyPr/>
          <a:lstStyle/>
          <a:p>
            <a:r>
              <a:rPr lang="en-US" altLang="en-US"/>
              <a:t>“clinically detected weakness in survivors of critical illness where there is no other cause noted except critical illness”</a:t>
            </a:r>
          </a:p>
          <a:p>
            <a:r>
              <a:rPr lang="en-US" altLang="en-US"/>
              <a:t>Both neuro and myo pathic process</a:t>
            </a:r>
          </a:p>
          <a:p>
            <a:r>
              <a:rPr lang="en-US" altLang="en-US"/>
              <a:t>Develops in 25%-100% of patients, higher in patient who have organ failure and prolonged mechanical ventilation</a:t>
            </a:r>
          </a:p>
        </p:txBody>
      </p:sp>
      <p:pic>
        <p:nvPicPr>
          <p:cNvPr id="6758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1700" y="228601"/>
            <a:ext cx="4904185" cy="223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Box 1"/>
          <p:cNvSpPr txBox="1">
            <a:spLocks noChangeArrowheads="1"/>
          </p:cNvSpPr>
          <p:nvPr/>
        </p:nvSpPr>
        <p:spPr bwMode="auto">
          <a:xfrm>
            <a:off x="5715000" y="4629151"/>
            <a:ext cx="1943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200">
                <a:solidFill>
                  <a:schemeClr val="tx2"/>
                </a:solidFill>
                <a:latin typeface="Arial" panose="020B0604020202020204" pitchFamily="34" charset="0"/>
              </a:rPr>
              <a:t>N Engl J Med 370;17</a:t>
            </a:r>
          </a:p>
        </p:txBody>
      </p:sp>
    </p:spTree>
    <p:extLst>
      <p:ext uri="{BB962C8B-B14F-4D97-AF65-F5344CB8AC3E}">
        <p14:creationId xmlns:p14="http://schemas.microsoft.com/office/powerpoint/2010/main" val="94505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023" y="0"/>
            <a:ext cx="6507956" cy="172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808560"/>
            <a:ext cx="494823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700" y="2171700"/>
            <a:ext cx="6972300" cy="80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259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z="2400" dirty="0" smtClean="0"/>
              <a:t>Nutritional Adequacy and Long-term Outcomes in Critically Ill Patients Requiring Prolonged Mechanical Ventilation</a:t>
            </a:r>
            <a:endParaRPr lang="en-US" altLang="en-US" sz="2400" dirty="0"/>
          </a:p>
        </p:txBody>
      </p:sp>
      <p:sp>
        <p:nvSpPr>
          <p:cNvPr id="59395" name="Content Placeholder 2"/>
          <p:cNvSpPr>
            <a:spLocks noGrp="1"/>
          </p:cNvSpPr>
          <p:nvPr>
            <p:ph idx="1"/>
          </p:nvPr>
        </p:nvSpPr>
        <p:spPr>
          <a:xfrm>
            <a:off x="609600" y="1593134"/>
            <a:ext cx="7772400" cy="3086100"/>
          </a:xfrm>
        </p:spPr>
        <p:txBody>
          <a:bodyPr/>
          <a:lstStyle/>
          <a:p>
            <a:r>
              <a:rPr lang="en-US" altLang="en-US" dirty="0" smtClean="0"/>
              <a:t>Sub study of the REDOXS study</a:t>
            </a:r>
          </a:p>
          <a:p>
            <a:r>
              <a:rPr lang="en-US" altLang="en-US" dirty="0" smtClean="0"/>
              <a:t>302 patients survived to 6-months follow-up and were mechanically ventilated for more than eight days in the intensive care unit were included. </a:t>
            </a:r>
          </a:p>
          <a:p>
            <a:r>
              <a:rPr lang="en-US" altLang="en-US" dirty="0" smtClean="0"/>
              <a:t>Nutritional adequacy was obtained from the average proportion of prescribed calories received during the first eight days of mechanical ventilation in the ICU. </a:t>
            </a:r>
          </a:p>
          <a:p>
            <a:r>
              <a:rPr lang="en-US" altLang="en-US" dirty="0" smtClean="0"/>
              <a:t>HRQoL was prospectively assessed using Short-Form 36 Health Survey (SF-36) questionnaire at three-months and six-months post ICU admission. </a:t>
            </a:r>
            <a:br>
              <a:rPr lang="en-US" altLang="en-US" dirty="0" smtClean="0"/>
            </a:br>
            <a:endParaRPr lang="en-US" altLang="en-US" dirty="0" smtClean="0"/>
          </a:p>
        </p:txBody>
      </p:sp>
      <p:sp>
        <p:nvSpPr>
          <p:cNvPr id="59396" name="TextBox 1"/>
          <p:cNvSpPr txBox="1">
            <a:spLocks noChangeArrowheads="1"/>
          </p:cNvSpPr>
          <p:nvPr/>
        </p:nvSpPr>
        <p:spPr bwMode="auto">
          <a:xfrm>
            <a:off x="5086350" y="4743450"/>
            <a:ext cx="26289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0" hangingPunct="0">
              <a:spcBef>
                <a:spcPct val="0"/>
              </a:spcBef>
              <a:buFontTx/>
              <a:buNone/>
            </a:pPr>
            <a:r>
              <a:rPr lang="en-CA" altLang="en-US" sz="1350" dirty="0">
                <a:solidFill>
                  <a:srgbClr val="FFFF00"/>
                </a:solidFill>
                <a:latin typeface="Arial" panose="020B0604020202020204" pitchFamily="34" charset="0"/>
              </a:rPr>
              <a:t>Wei CCM 2015 </a:t>
            </a:r>
          </a:p>
        </p:txBody>
      </p:sp>
    </p:spTree>
    <p:extLst>
      <p:ext uri="{BB962C8B-B14F-4D97-AF65-F5344CB8AC3E}">
        <p14:creationId xmlns:p14="http://schemas.microsoft.com/office/powerpoint/2010/main" val="3719784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71440"/>
            <a:ext cx="6515100" cy="571500"/>
          </a:xfrm>
        </p:spPr>
        <p:txBody>
          <a:bodyPr/>
          <a:lstStyle/>
          <a:p>
            <a:r>
              <a:rPr lang="en-US" sz="2100" dirty="0">
                <a:latin typeface="Arial" panose="020B0604020202020204" pitchFamily="34" charset="0"/>
                <a:cs typeface="Arial" panose="020B0604020202020204" pitchFamily="34" charset="0"/>
              </a:rPr>
              <a:t>Estimates of Association Between </a:t>
            </a:r>
            <a:r>
              <a:rPr lang="en-US" sz="2100" dirty="0" smtClean="0">
                <a:latin typeface="Arial" panose="020B0604020202020204" pitchFamily="34" charset="0"/>
                <a:cs typeface="Arial" panose="020B0604020202020204" pitchFamily="34" charset="0"/>
              </a:rPr>
              <a:t>        Nutritional </a:t>
            </a:r>
            <a:r>
              <a:rPr lang="en-US" sz="2100" dirty="0">
                <a:latin typeface="Arial" panose="020B0604020202020204" pitchFamily="34" charset="0"/>
                <a:cs typeface="Arial" panose="020B0604020202020204" pitchFamily="34" charset="0"/>
              </a:rPr>
              <a:t>Adequacy and SF-36 Scores</a:t>
            </a:r>
            <a:endParaRPr lang="en-US" sz="2100" dirty="0"/>
          </a:p>
        </p:txBody>
      </p:sp>
      <p:sp>
        <p:nvSpPr>
          <p:cNvPr id="4" name="TextBox 3"/>
          <p:cNvSpPr txBox="1">
            <a:spLocks noChangeArrowheads="1"/>
          </p:cNvSpPr>
          <p:nvPr/>
        </p:nvSpPr>
        <p:spPr bwMode="auto">
          <a:xfrm>
            <a:off x="1151288" y="4492884"/>
            <a:ext cx="7552962"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Arial" pitchFamily="34" charset="0"/>
              </a:defRPr>
            </a:lvl1pPr>
            <a:lvl2pPr marL="742950" indent="-285750">
              <a:defRPr sz="2400">
                <a:solidFill>
                  <a:schemeClr val="tx2"/>
                </a:solidFill>
                <a:latin typeface="Arial" pitchFamily="34" charset="0"/>
              </a:defRPr>
            </a:lvl2pPr>
            <a:lvl3pPr marL="1143000" indent="-228600">
              <a:defRPr sz="2400">
                <a:solidFill>
                  <a:schemeClr val="tx2"/>
                </a:solidFill>
                <a:latin typeface="Arial" pitchFamily="34" charset="0"/>
              </a:defRPr>
            </a:lvl3pPr>
            <a:lvl4pPr marL="1600200" indent="-228600">
              <a:defRPr sz="2400">
                <a:solidFill>
                  <a:schemeClr val="tx2"/>
                </a:solidFill>
                <a:latin typeface="Arial" pitchFamily="34" charset="0"/>
              </a:defRPr>
            </a:lvl4pPr>
            <a:lvl5pPr marL="2057400" indent="-228600">
              <a:defRPr sz="2400">
                <a:solidFill>
                  <a:schemeClr val="tx2"/>
                </a:solidFill>
                <a:latin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defRPr>
            </a:lvl9pPr>
          </a:lstStyle>
          <a:p>
            <a:r>
              <a:rPr lang="en-US" altLang="en-US" sz="1350" dirty="0">
                <a:solidFill>
                  <a:srgbClr val="FFFFFF"/>
                </a:solidFill>
                <a:cs typeface="Arial" panose="020B0604020202020204" pitchFamily="34" charset="0"/>
              </a:rPr>
              <a:t>*</a:t>
            </a:r>
            <a:r>
              <a:rPr lang="en-US" altLang="en-US" sz="1200" dirty="0">
                <a:solidFill>
                  <a:srgbClr val="FFFFFF"/>
                </a:solidFill>
                <a:cs typeface="Arial" panose="020B0604020202020204" pitchFamily="34" charset="0"/>
              </a:rPr>
              <a:t>Every 25% increase in nutritional adequacy; adjusted for age, APACHE II score, baseline SOFA, Functional Comorbidity Index, admission category, primary ICU diagnosis, body mass index, and region</a:t>
            </a:r>
          </a:p>
        </p:txBody>
      </p:sp>
      <p:graphicFrame>
        <p:nvGraphicFramePr>
          <p:cNvPr id="5" name="Table 4"/>
          <p:cNvGraphicFramePr>
            <a:graphicFrameLocks noGrp="1"/>
          </p:cNvGraphicFramePr>
          <p:nvPr>
            <p:extLst/>
          </p:nvPr>
        </p:nvGraphicFramePr>
        <p:xfrm>
          <a:off x="1314450" y="700648"/>
          <a:ext cx="6343651" cy="3821175"/>
        </p:xfrm>
        <a:graphic>
          <a:graphicData uri="http://schemas.openxmlformats.org/drawingml/2006/table">
            <a:tbl>
              <a:tblPr firstRow="1" bandRow="1">
                <a:tableStyleId>{5A111915-BE36-4E01-A7E5-04B1672EAD32}</a:tableStyleId>
              </a:tblPr>
              <a:tblGrid>
                <a:gridCol w="1585913"/>
                <a:gridCol w="926424"/>
                <a:gridCol w="2879766"/>
                <a:gridCol w="951548"/>
              </a:tblGrid>
              <a:tr h="346455">
                <a:tc>
                  <a:txBody>
                    <a:bodyPr/>
                    <a:lstStyle/>
                    <a:p>
                      <a:r>
                        <a:rPr lang="en-US" sz="1600" dirty="0" smtClean="0"/>
                        <a:t>SF-36</a:t>
                      </a:r>
                      <a:endParaRPr lang="en-US" sz="1600" dirty="0"/>
                    </a:p>
                  </a:txBody>
                  <a:tcPr marL="68580" marR="6858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marL="68580" marR="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Adjusted Estimate* (95% CI)</a:t>
                      </a:r>
                      <a:endParaRPr lang="en-US" sz="1600" dirty="0"/>
                    </a:p>
                  </a:txBody>
                  <a:tcPr marL="68580" marR="685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p-value</a:t>
                      </a:r>
                      <a:endParaRPr lang="en-US" sz="1600" dirty="0"/>
                    </a:p>
                  </a:txBody>
                  <a:tcPr marL="68580" marR="6858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120">
                <a:tc rowSpan="2">
                  <a:txBody>
                    <a:bodyPr/>
                    <a:lstStyle/>
                    <a:p>
                      <a:r>
                        <a:rPr lang="en-US" sz="1600" dirty="0" smtClean="0"/>
                        <a:t>Physical Functioning</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3-month</a:t>
                      </a:r>
                    </a:p>
                    <a:p>
                      <a:pPr algn="ctr"/>
                      <a:r>
                        <a:rPr lang="en-US" sz="1600" dirty="0" smtClean="0"/>
                        <a:t>(n=179)</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smtClean="0"/>
                        <a:t>7.29 (1.43, 13.15)</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smtClean="0">
                          <a:solidFill>
                            <a:schemeClr val="tx2"/>
                          </a:solidFill>
                        </a:rPr>
                        <a:t>0.02</a:t>
                      </a:r>
                      <a:endParaRPr lang="en-US" sz="1600" dirty="0">
                        <a:solidFill>
                          <a:schemeClr val="tx2"/>
                        </a:solidFill>
                      </a:endParaRPr>
                    </a:p>
                  </a:txBody>
                  <a:tcPr marL="68580" marR="6858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579120">
                <a:tc vMerge="1">
                  <a:txBody>
                    <a:bodyPr/>
                    <a:lstStyle/>
                    <a:p>
                      <a:endParaRPr lang="en-US"/>
                    </a:p>
                  </a:txBody>
                  <a:tcPr/>
                </a:tc>
                <a:tc>
                  <a:txBody>
                    <a:bodyPr/>
                    <a:lstStyle/>
                    <a:p>
                      <a:pPr algn="ctr"/>
                      <a:r>
                        <a:rPr lang="en-US" sz="1600" dirty="0" smtClean="0"/>
                        <a:t>6-month</a:t>
                      </a:r>
                    </a:p>
                    <a:p>
                      <a:pPr algn="ctr"/>
                      <a:r>
                        <a:rPr lang="en-US" sz="1600" dirty="0" smtClean="0"/>
                        <a:t>(n=202)</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kern="1200" dirty="0" smtClean="0">
                          <a:effectLst/>
                        </a:rPr>
                        <a:t>4.16 (-1.32, 9.64)</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t>0.14</a:t>
                      </a:r>
                      <a:endParaRPr lang="en-US" sz="1600" dirty="0"/>
                    </a:p>
                  </a:txBody>
                  <a:tcPr marL="68580" marR="68580">
                    <a:lnL w="12700" cap="flat" cmpd="sng" algn="ctr">
                      <a:solidFill>
                        <a:schemeClr val="tx1"/>
                      </a:solidFill>
                      <a:prstDash val="solid"/>
                      <a:round/>
                      <a:headEnd type="none" w="med" len="med"/>
                      <a:tailEnd type="none" w="med" len="med"/>
                    </a:lnL>
                  </a:tcPr>
                </a:tc>
              </a:tr>
              <a:tr h="579120">
                <a:tc rowSpan="2">
                  <a:txBody>
                    <a:bodyPr/>
                    <a:lstStyle/>
                    <a:p>
                      <a:r>
                        <a:rPr lang="en-US" sz="1600" dirty="0" smtClean="0"/>
                        <a:t>Role Physical</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smtClean="0">
                          <a:effectLst/>
                        </a:rPr>
                        <a:t>3-month</a:t>
                      </a:r>
                    </a:p>
                    <a:p>
                      <a:pPr algn="ctr"/>
                      <a:r>
                        <a:rPr lang="en-US" sz="1600" kern="1200" dirty="0" smtClean="0">
                          <a:effectLst/>
                        </a:rPr>
                        <a:t>(n=178)</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kern="1200" dirty="0" smtClean="0">
                          <a:effectLst/>
                        </a:rPr>
                        <a:t>8.30 (2.65, 13.95)</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kern="1200" dirty="0" smtClean="0">
                          <a:solidFill>
                            <a:schemeClr val="tx2"/>
                          </a:solidFill>
                          <a:effectLst/>
                        </a:rPr>
                        <a:t>0.004</a:t>
                      </a:r>
                      <a:endParaRPr lang="en-US" sz="1600" dirty="0">
                        <a:solidFill>
                          <a:schemeClr val="tx2"/>
                        </a:solidFill>
                      </a:endParaRPr>
                    </a:p>
                  </a:txBody>
                  <a:tcPr marL="68580" marR="68580">
                    <a:lnL w="12700" cap="flat" cmpd="sng" algn="ctr">
                      <a:solidFill>
                        <a:schemeClr val="tx1"/>
                      </a:solidFill>
                      <a:prstDash val="solid"/>
                      <a:round/>
                      <a:headEnd type="none" w="med" len="med"/>
                      <a:tailEnd type="none" w="med" len="med"/>
                    </a:lnL>
                  </a:tcPr>
                </a:tc>
              </a:tr>
              <a:tr h="579120">
                <a:tc vMerge="1">
                  <a:txBody>
                    <a:bodyPr/>
                    <a:lstStyle/>
                    <a:p>
                      <a:endParaRPr lang="en-US"/>
                    </a:p>
                  </a:txBody>
                  <a:tcPr/>
                </a:tc>
                <a:tc>
                  <a:txBody>
                    <a:bodyPr/>
                    <a:lstStyle/>
                    <a:p>
                      <a:pPr algn="ctr"/>
                      <a:r>
                        <a:rPr lang="en-US" sz="1600" kern="1200" dirty="0" smtClean="0">
                          <a:effectLst/>
                        </a:rPr>
                        <a:t>6-month</a:t>
                      </a:r>
                    </a:p>
                    <a:p>
                      <a:pPr algn="ctr"/>
                      <a:r>
                        <a:rPr lang="en-US" sz="1600" kern="1200" dirty="0" smtClean="0">
                          <a:effectLst/>
                        </a:rPr>
                        <a:t>(n=202)</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3.15 (-2.25, 8.54)</a:t>
                      </a:r>
                    </a:p>
                    <a:p>
                      <a:pPr algn="ct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kern="1200" dirty="0" smtClean="0">
                          <a:effectLst/>
                        </a:rPr>
                        <a:t>0.25</a:t>
                      </a:r>
                      <a:endParaRPr lang="en-US" sz="1600" dirty="0"/>
                    </a:p>
                  </a:txBody>
                  <a:tcPr marL="68580" marR="68580">
                    <a:lnL w="12700" cap="flat" cmpd="sng" algn="ctr">
                      <a:solidFill>
                        <a:schemeClr val="tx1"/>
                      </a:solidFill>
                      <a:prstDash val="solid"/>
                      <a:round/>
                      <a:headEnd type="none" w="med" len="med"/>
                      <a:tailEnd type="none" w="med" len="med"/>
                    </a:lnL>
                  </a:tcPr>
                </a:tc>
              </a:tr>
              <a:tr h="579120">
                <a:tc rowSpan="2">
                  <a:txBody>
                    <a:bodyPr/>
                    <a:lstStyle/>
                    <a:p>
                      <a:r>
                        <a:rPr lang="en-US" sz="1600" dirty="0" smtClean="0"/>
                        <a:t>Physical Component Scale</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smtClean="0">
                          <a:effectLst/>
                        </a:rPr>
                        <a:t>3-month</a:t>
                      </a:r>
                    </a:p>
                    <a:p>
                      <a:pPr algn="ctr"/>
                      <a:r>
                        <a:rPr lang="en-US" sz="1600" kern="1200" dirty="0" smtClean="0">
                          <a:effectLst/>
                        </a:rPr>
                        <a:t>(n=175)</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1.82 (-0.18, 3.81)</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kern="1200" dirty="0" smtClean="0">
                          <a:solidFill>
                            <a:schemeClr val="tx2"/>
                          </a:solidFill>
                          <a:effectLst/>
                        </a:rPr>
                        <a:t>0.07</a:t>
                      </a:r>
                      <a:endParaRPr lang="en-US" sz="1600" dirty="0">
                        <a:solidFill>
                          <a:schemeClr val="tx2"/>
                        </a:solidFill>
                      </a:endParaRPr>
                    </a:p>
                  </a:txBody>
                  <a:tcPr marL="68580" marR="68580">
                    <a:lnL w="12700" cap="flat" cmpd="sng" algn="ctr">
                      <a:solidFill>
                        <a:schemeClr val="tx1"/>
                      </a:solidFill>
                      <a:prstDash val="solid"/>
                      <a:round/>
                      <a:headEnd type="none" w="med" len="med"/>
                      <a:tailEnd type="none" w="med" len="med"/>
                    </a:lnL>
                  </a:tcPr>
                </a:tc>
              </a:tr>
              <a:tr h="579120">
                <a:tc vMerge="1">
                  <a:txBody>
                    <a:bodyPr/>
                    <a:lstStyle/>
                    <a:p>
                      <a:endParaRPr lang="en-US"/>
                    </a:p>
                  </a:txBody>
                  <a:tcPr/>
                </a:tc>
                <a:tc>
                  <a:txBody>
                    <a:bodyPr/>
                    <a:lstStyle/>
                    <a:p>
                      <a:pPr algn="ctr"/>
                      <a:r>
                        <a:rPr lang="en-US" sz="1600" kern="1200" dirty="0" smtClean="0">
                          <a:effectLst/>
                        </a:rPr>
                        <a:t>6-month</a:t>
                      </a:r>
                    </a:p>
                    <a:p>
                      <a:pPr algn="ctr"/>
                      <a:r>
                        <a:rPr lang="en-US" sz="1600" kern="1200" dirty="0" smtClean="0">
                          <a:effectLst/>
                        </a:rPr>
                        <a:t>(n=200)</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kern="1200" dirty="0" smtClean="0">
                          <a:effectLst/>
                        </a:rPr>
                        <a:t>1.33 (-0.65, 3.31)</a:t>
                      </a:r>
                      <a:endParaRPr lang="en-US"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kern="1200" dirty="0" smtClean="0">
                          <a:effectLst/>
                        </a:rPr>
                        <a:t>0.19</a:t>
                      </a:r>
                      <a:endParaRPr lang="en-US" sz="1600" dirty="0"/>
                    </a:p>
                  </a:txBody>
                  <a:tcPr marL="68580" marR="68580">
                    <a:lnL w="12700" cap="flat" cmpd="sng" algn="ctr">
                      <a:solidFill>
                        <a:schemeClr val="tx1"/>
                      </a:solidFill>
                      <a:prstDash val="solid"/>
                      <a:round/>
                      <a:headEnd type="none" w="med" len="med"/>
                      <a:tailEnd type="none" w="med" len="med"/>
                    </a:lnL>
                  </a:tcPr>
                </a:tc>
              </a:tr>
            </a:tbl>
          </a:graphicData>
        </a:graphic>
      </p:graphicFrame>
      <p:sp>
        <p:nvSpPr>
          <p:cNvPr id="6" name="TextBox 1"/>
          <p:cNvSpPr txBox="1">
            <a:spLocks noChangeArrowheads="1"/>
          </p:cNvSpPr>
          <p:nvPr/>
        </p:nvSpPr>
        <p:spPr bwMode="auto">
          <a:xfrm>
            <a:off x="7423393" y="4735258"/>
            <a:ext cx="149840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0" hangingPunct="0">
              <a:spcBef>
                <a:spcPct val="0"/>
              </a:spcBef>
              <a:buFontTx/>
              <a:buNone/>
            </a:pPr>
            <a:r>
              <a:rPr lang="en-CA" altLang="en-US" sz="1350" dirty="0">
                <a:solidFill>
                  <a:srgbClr val="FAFD00"/>
                </a:solidFill>
                <a:latin typeface="Arial" panose="020B0604020202020204" pitchFamily="34" charset="0"/>
              </a:rPr>
              <a:t>Wei CCM 2015 </a:t>
            </a:r>
          </a:p>
        </p:txBody>
      </p:sp>
    </p:spTree>
    <p:extLst>
      <p:ext uri="{BB962C8B-B14F-4D97-AF65-F5344CB8AC3E}">
        <p14:creationId xmlns:p14="http://schemas.microsoft.com/office/powerpoint/2010/main" val="1668437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Placeholder 2"/>
          <p:cNvSpPr>
            <a:spLocks noGrp="1"/>
          </p:cNvSpPr>
          <p:nvPr>
            <p:ph type="body" idx="1"/>
          </p:nvPr>
        </p:nvSpPr>
        <p:spPr>
          <a:xfrm>
            <a:off x="2571750" y="441790"/>
            <a:ext cx="5257800" cy="2226402"/>
          </a:xfrm>
        </p:spPr>
        <p:txBody>
          <a:bodyPr/>
          <a:lstStyle/>
          <a:p>
            <a:r>
              <a:rPr lang="en-CA" altLang="en-US" sz="2400" b="1" dirty="0">
                <a:latin typeface="+mj-lt"/>
              </a:rPr>
              <a:t>So if we </a:t>
            </a:r>
            <a:r>
              <a:rPr lang="en-CA" altLang="en-US" sz="2400" b="1" dirty="0" smtClean="0">
                <a:latin typeface="+mj-lt"/>
              </a:rPr>
              <a:t>trophic feeds x days, </a:t>
            </a:r>
            <a:r>
              <a:rPr lang="en-CA" altLang="en-US" sz="2400" b="1" dirty="0">
                <a:latin typeface="+mj-lt"/>
              </a:rPr>
              <a:t>it is possible that we are harming some ICU patients, particularly those with long ICU </a:t>
            </a:r>
            <a:r>
              <a:rPr lang="en-CA" altLang="en-US" sz="2400" b="1" dirty="0" smtClean="0">
                <a:latin typeface="+mj-lt"/>
              </a:rPr>
              <a:t>stays?</a:t>
            </a:r>
            <a:endParaRPr lang="en-CA" altLang="en-US" sz="2400" dirty="0">
              <a:latin typeface="+mj-lt"/>
            </a:endParaRPr>
          </a:p>
        </p:txBody>
      </p:sp>
      <p:pic>
        <p:nvPicPr>
          <p:cNvPr id="7" name="Picture 6" descr="bean man.png"/>
          <p:cNvPicPr>
            <a:picLocks noChangeAspect="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314450" y="1885950"/>
            <a:ext cx="1398917" cy="3003556"/>
          </a:xfrm>
          <a:prstGeom prst="rect">
            <a:avLst/>
          </a:prstGeom>
        </p:spPr>
      </p:pic>
    </p:spTree>
    <p:extLst>
      <p:ext uri="{BB962C8B-B14F-4D97-AF65-F5344CB8AC3E}">
        <p14:creationId xmlns:p14="http://schemas.microsoft.com/office/powerpoint/2010/main" val="3166557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CA" altLang="en-US" dirty="0" smtClean="0"/>
              <a:t>The Nephroprotect Study</a:t>
            </a:r>
          </a:p>
        </p:txBody>
      </p:sp>
      <p:sp>
        <p:nvSpPr>
          <p:cNvPr id="68611" name="Content Placeholder 2"/>
          <p:cNvSpPr>
            <a:spLocks noGrp="1"/>
          </p:cNvSpPr>
          <p:nvPr>
            <p:ph idx="1"/>
          </p:nvPr>
        </p:nvSpPr>
        <p:spPr/>
        <p:txBody>
          <a:bodyPr/>
          <a:lstStyle/>
          <a:p>
            <a:r>
              <a:rPr lang="en-CA" altLang="en-US" dirty="0" smtClean="0"/>
              <a:t>RCT short-term daily IV aa on kidney function in critical illness, compared to standard care.</a:t>
            </a:r>
          </a:p>
          <a:p>
            <a:r>
              <a:rPr lang="en-CA" altLang="en-US" dirty="0" smtClean="0"/>
              <a:t>Unblinded</a:t>
            </a:r>
          </a:p>
          <a:p>
            <a:r>
              <a:rPr lang="en-CA" altLang="en-US" dirty="0" smtClean="0"/>
              <a:t>All patients expected to remain 48 hrs; excluded patients with AKI</a:t>
            </a:r>
          </a:p>
          <a:p>
            <a:r>
              <a:rPr lang="en-CA" altLang="en-US" dirty="0" smtClean="0"/>
              <a:t>Max protein intake total of 2.0 gm/kg/day (IBW)</a:t>
            </a:r>
          </a:p>
          <a:p>
            <a:r>
              <a:rPr lang="en-CA" altLang="en-US" dirty="0" smtClean="0"/>
              <a:t>More patient in Intervention group with:</a:t>
            </a:r>
          </a:p>
          <a:p>
            <a:pPr lvl="1"/>
            <a:r>
              <a:rPr lang="en-CA" altLang="en-US" dirty="0" smtClean="0"/>
              <a:t>Higher APACHE II severity of illness scores (20.2 ± 6.8 vs. 21.7 ± 7.6, P = 0.02)</a:t>
            </a:r>
          </a:p>
          <a:p>
            <a:pPr lvl="1"/>
            <a:r>
              <a:rPr lang="en-CA" altLang="en-US" dirty="0" smtClean="0"/>
              <a:t>pre-existing renal dysfunction (29/235 vs. 44/239, P = 0.07)</a:t>
            </a:r>
          </a:p>
        </p:txBody>
      </p:sp>
      <p:sp>
        <p:nvSpPr>
          <p:cNvPr id="68612" name="TextBox 3"/>
          <p:cNvSpPr txBox="1">
            <a:spLocks noChangeArrowheads="1"/>
          </p:cNvSpPr>
          <p:nvPr/>
        </p:nvSpPr>
        <p:spPr bwMode="auto">
          <a:xfrm>
            <a:off x="4914900" y="4686300"/>
            <a:ext cx="2743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350" dirty="0">
                <a:solidFill>
                  <a:srgbClr val="FFFF00"/>
                </a:solidFill>
                <a:latin typeface="Arial" panose="020B0604020202020204" pitchFamily="34" charset="0"/>
              </a:rPr>
              <a:t>Doig Int Care Med 2015</a:t>
            </a:r>
          </a:p>
        </p:txBody>
      </p:sp>
    </p:spTree>
    <p:extLst>
      <p:ext uri="{BB962C8B-B14F-4D97-AF65-F5344CB8AC3E}">
        <p14:creationId xmlns:p14="http://schemas.microsoft.com/office/powerpoint/2010/main" val="2198208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CA" altLang="en-US" dirty="0" smtClean="0"/>
              <a:t>The Nephroprotect Study</a:t>
            </a:r>
          </a:p>
        </p:txBody>
      </p:sp>
      <p:sp>
        <p:nvSpPr>
          <p:cNvPr id="69635" name="TextBox 3"/>
          <p:cNvSpPr txBox="1">
            <a:spLocks noChangeArrowheads="1"/>
          </p:cNvSpPr>
          <p:nvPr/>
        </p:nvSpPr>
        <p:spPr bwMode="auto">
          <a:xfrm>
            <a:off x="4914900" y="4686300"/>
            <a:ext cx="2743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350" dirty="0">
                <a:solidFill>
                  <a:srgbClr val="FFFF00"/>
                </a:solidFill>
                <a:latin typeface="Arial" panose="020B0604020202020204" pitchFamily="34" charset="0"/>
              </a:rPr>
              <a:t>Doig Int Care Med 2015</a:t>
            </a:r>
          </a:p>
        </p:txBody>
      </p:sp>
      <p:pic>
        <p:nvPicPr>
          <p:cNvPr id="6963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9122" y="1428750"/>
            <a:ext cx="4145756"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508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657350" y="57150"/>
            <a:ext cx="5829300" cy="857250"/>
          </a:xfrm>
        </p:spPr>
        <p:txBody>
          <a:bodyPr/>
          <a:lstStyle/>
          <a:p>
            <a:r>
              <a:rPr lang="en-CA" altLang="en-US" dirty="0" smtClean="0"/>
              <a:t>The Nephroprotect Study</a:t>
            </a:r>
          </a:p>
        </p:txBody>
      </p:sp>
      <p:sp>
        <p:nvSpPr>
          <p:cNvPr id="70659" name="Content Placeholder 2"/>
          <p:cNvSpPr>
            <a:spLocks noGrp="1"/>
          </p:cNvSpPr>
          <p:nvPr>
            <p:ph idx="1"/>
          </p:nvPr>
        </p:nvSpPr>
        <p:spPr>
          <a:xfrm>
            <a:off x="1485900" y="3576694"/>
            <a:ext cx="6057900" cy="914400"/>
          </a:xfrm>
        </p:spPr>
        <p:txBody>
          <a:bodyPr/>
          <a:lstStyle/>
          <a:p>
            <a:r>
              <a:rPr lang="en-CA" altLang="en-US" sz="2100" dirty="0" smtClean="0"/>
              <a:t>No difference in any other renal or clinical outcome </a:t>
            </a:r>
          </a:p>
          <a:p>
            <a:r>
              <a:rPr lang="en-CA" altLang="en-US" sz="2100" dirty="0" smtClean="0"/>
              <a:t>No impact on survival or HRQOL</a:t>
            </a:r>
            <a:endParaRPr lang="en-CA" altLang="en-US" dirty="0" smtClean="0"/>
          </a:p>
        </p:txBody>
      </p:sp>
      <p:sp>
        <p:nvSpPr>
          <p:cNvPr id="70660" name="TextBox 3"/>
          <p:cNvSpPr txBox="1">
            <a:spLocks noChangeArrowheads="1"/>
          </p:cNvSpPr>
          <p:nvPr/>
        </p:nvSpPr>
        <p:spPr bwMode="auto">
          <a:xfrm>
            <a:off x="4914900" y="4686300"/>
            <a:ext cx="2743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350" dirty="0">
                <a:solidFill>
                  <a:srgbClr val="FFFF00"/>
                </a:solidFill>
                <a:latin typeface="Arial" panose="020B0604020202020204" pitchFamily="34" charset="0"/>
              </a:rPr>
              <a:t>Doig Int Care Med 2015</a:t>
            </a:r>
          </a:p>
        </p:txBody>
      </p:sp>
      <p:pic>
        <p:nvPicPr>
          <p:cNvPr id="70661"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3169" y="908448"/>
            <a:ext cx="4157663" cy="252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Box 5"/>
          <p:cNvSpPr txBox="1">
            <a:spLocks noChangeArrowheads="1"/>
          </p:cNvSpPr>
          <p:nvPr/>
        </p:nvSpPr>
        <p:spPr bwMode="auto">
          <a:xfrm>
            <a:off x="6857999" y="1543050"/>
            <a:ext cx="8850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350" dirty="0">
                <a:solidFill>
                  <a:srgbClr val="FFFF00"/>
                </a:solidFill>
                <a:latin typeface="Arial" panose="020B0604020202020204" pitchFamily="34" charset="0"/>
              </a:rPr>
              <a:t>P=0.004</a:t>
            </a:r>
          </a:p>
        </p:txBody>
      </p:sp>
    </p:spTree>
    <p:extLst>
      <p:ext uri="{BB962C8B-B14F-4D97-AF65-F5344CB8AC3E}">
        <p14:creationId xmlns:p14="http://schemas.microsoft.com/office/powerpoint/2010/main" val="29282591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Placeholder 2"/>
          <p:cNvSpPr>
            <a:spLocks noGrp="1"/>
          </p:cNvSpPr>
          <p:nvPr>
            <p:ph type="body" idx="1"/>
          </p:nvPr>
        </p:nvSpPr>
        <p:spPr>
          <a:xfrm>
            <a:off x="2743200" y="857250"/>
            <a:ext cx="5257800" cy="1125141"/>
          </a:xfrm>
        </p:spPr>
        <p:txBody>
          <a:bodyPr/>
          <a:lstStyle/>
          <a:p>
            <a:r>
              <a:rPr lang="en-CA" altLang="en-US" sz="2400" b="1" dirty="0"/>
              <a:t>So how do we put this all together?</a:t>
            </a:r>
            <a:endParaRPr lang="en-CA" altLang="en-US" sz="2400" dirty="0"/>
          </a:p>
        </p:txBody>
      </p:sp>
      <p:pic>
        <p:nvPicPr>
          <p:cNvPr id="7" name="Picture 6" descr="bean man.png"/>
          <p:cNvPicPr>
            <a:picLocks noChangeAspect="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314450" y="1885950"/>
            <a:ext cx="1398917" cy="3003556"/>
          </a:xfrm>
          <a:prstGeom prst="rect">
            <a:avLst/>
          </a:prstGeom>
        </p:spPr>
      </p:pic>
    </p:spTree>
    <p:extLst>
      <p:ext uri="{BB962C8B-B14F-4D97-AF65-F5344CB8AC3E}">
        <p14:creationId xmlns:p14="http://schemas.microsoft.com/office/powerpoint/2010/main" val="21256807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z="2400" dirty="0" smtClean="0"/>
              <a:t>ICU patients are not all created equal…should we expect the impact of nutrition therapy to be the same across all patients?</a:t>
            </a:r>
            <a:endParaRPr lang="en-US" altLang="en-US" sz="2400" dirty="0"/>
          </a:p>
        </p:txBody>
      </p:sp>
      <p:pic>
        <p:nvPicPr>
          <p:cNvPr id="72707" name="Picture 5" descr="figur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543050"/>
            <a:ext cx="5772150" cy="3371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34006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own Arrow Callout 15"/>
          <p:cNvSpPr>
            <a:spLocks noChangeArrowheads="1"/>
          </p:cNvSpPr>
          <p:nvPr/>
        </p:nvSpPr>
        <p:spPr bwMode="auto">
          <a:xfrm>
            <a:off x="3657600" y="1714500"/>
            <a:ext cx="2057400" cy="685800"/>
          </a:xfrm>
          <a:prstGeom prst="downArrowCallout">
            <a:avLst>
              <a:gd name="adj1" fmla="val 25000"/>
              <a:gd name="adj2" fmla="val 25000"/>
              <a:gd name="adj3" fmla="val 25000"/>
              <a:gd name="adj4" fmla="val 64977"/>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grpSp>
        <p:nvGrpSpPr>
          <p:cNvPr id="107523" name="Group 3"/>
          <p:cNvGrpSpPr>
            <a:grpSpLocks/>
          </p:cNvGrpSpPr>
          <p:nvPr/>
        </p:nvGrpSpPr>
        <p:grpSpPr bwMode="auto">
          <a:xfrm>
            <a:off x="2743200" y="2457450"/>
            <a:ext cx="3943350" cy="628650"/>
            <a:chOff x="2133600" y="3048000"/>
            <a:chExt cx="5257800" cy="838200"/>
          </a:xfrm>
        </p:grpSpPr>
        <p:sp>
          <p:nvSpPr>
            <p:cNvPr id="107545" name="Rectangle 1"/>
            <p:cNvSpPr>
              <a:spLocks noChangeArrowheads="1"/>
            </p:cNvSpPr>
            <p:nvPr/>
          </p:nvSpPr>
          <p:spPr bwMode="auto">
            <a:xfrm>
              <a:off x="2133600" y="3048000"/>
              <a:ext cx="5257800" cy="8382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sp>
          <p:nvSpPr>
            <p:cNvPr id="107546" name="TextBox 2"/>
            <p:cNvSpPr txBox="1">
              <a:spLocks noChangeArrowheads="1"/>
            </p:cNvSpPr>
            <p:nvPr/>
          </p:nvSpPr>
          <p:spPr bwMode="auto">
            <a:xfrm>
              <a:off x="2133600" y="3163669"/>
              <a:ext cx="52578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500">
                  <a:solidFill>
                    <a:srgbClr val="000000"/>
                  </a:solidFill>
                </a:rPr>
                <a:t>Nutrition Status</a:t>
              </a:r>
            </a:p>
            <a:p>
              <a:pPr algn="ctr" eaLnBrk="0" fontAlgn="base" hangingPunct="0">
                <a:spcBef>
                  <a:spcPct val="0"/>
                </a:spcBef>
                <a:spcAft>
                  <a:spcPct val="0"/>
                </a:spcAft>
              </a:pPr>
              <a:r>
                <a:rPr lang="en-CA" altLang="en-US" sz="1200">
                  <a:solidFill>
                    <a:srgbClr val="000000"/>
                  </a:solidFill>
                </a:rPr>
                <a:t>micronutrient levels  -  immune markers  - muscle mass</a:t>
              </a:r>
            </a:p>
          </p:txBody>
        </p:sp>
      </p:grpSp>
      <p:sp>
        <p:nvSpPr>
          <p:cNvPr id="107524" name="Rectangle 4"/>
          <p:cNvSpPr>
            <a:spLocks noChangeArrowheads="1"/>
          </p:cNvSpPr>
          <p:nvPr/>
        </p:nvSpPr>
        <p:spPr bwMode="auto">
          <a:xfrm>
            <a:off x="3829050" y="1771650"/>
            <a:ext cx="1714500" cy="28575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800">
                <a:solidFill>
                  <a:srgbClr val="000000"/>
                </a:solidFill>
              </a:rPr>
              <a:t>Starvation</a:t>
            </a:r>
          </a:p>
        </p:txBody>
      </p:sp>
      <p:grpSp>
        <p:nvGrpSpPr>
          <p:cNvPr id="107525" name="Group 9"/>
          <p:cNvGrpSpPr>
            <a:grpSpLocks/>
          </p:cNvGrpSpPr>
          <p:nvPr/>
        </p:nvGrpSpPr>
        <p:grpSpPr bwMode="auto">
          <a:xfrm>
            <a:off x="1714500" y="1028700"/>
            <a:ext cx="1428750" cy="1049729"/>
            <a:chOff x="228600" y="1295400"/>
            <a:chExt cx="1905000" cy="1399639"/>
          </a:xfrm>
        </p:grpSpPr>
        <p:sp>
          <p:nvSpPr>
            <p:cNvPr id="107543" name="Oval 10"/>
            <p:cNvSpPr>
              <a:spLocks noChangeArrowheads="1"/>
            </p:cNvSpPr>
            <p:nvPr/>
          </p:nvSpPr>
          <p:spPr bwMode="auto">
            <a:xfrm>
              <a:off x="228600" y="1295400"/>
              <a:ext cx="1905000" cy="1371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sp>
          <p:nvSpPr>
            <p:cNvPr id="107544" name="TextBox 11"/>
            <p:cNvSpPr txBox="1">
              <a:spLocks noChangeArrowheads="1"/>
            </p:cNvSpPr>
            <p:nvPr/>
          </p:nvSpPr>
          <p:spPr bwMode="auto">
            <a:xfrm>
              <a:off x="228600" y="1371600"/>
              <a:ext cx="1905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800">
                  <a:solidFill>
                    <a:srgbClr val="000000"/>
                  </a:solidFill>
                </a:rPr>
                <a:t>Acute</a:t>
              </a:r>
            </a:p>
            <a:p>
              <a:pPr algn="ctr" eaLnBrk="0" fontAlgn="base" hangingPunct="0">
                <a:spcBef>
                  <a:spcPct val="0"/>
                </a:spcBef>
                <a:spcAft>
                  <a:spcPct val="0"/>
                </a:spcAft>
                <a:buFontTx/>
                <a:buChar char="-"/>
              </a:pPr>
              <a:r>
                <a:rPr lang="en-CA" altLang="en-US" sz="1050">
                  <a:solidFill>
                    <a:srgbClr val="000000"/>
                  </a:solidFill>
                </a:rPr>
                <a:t>Reduced po intake</a:t>
              </a:r>
            </a:p>
            <a:p>
              <a:pPr algn="ctr" eaLnBrk="0" fontAlgn="base" hangingPunct="0">
                <a:spcBef>
                  <a:spcPct val="0"/>
                </a:spcBef>
                <a:spcAft>
                  <a:spcPct val="0"/>
                </a:spcAft>
                <a:buFontTx/>
                <a:buChar char="-"/>
              </a:pPr>
              <a:r>
                <a:rPr lang="en-CA" altLang="en-US" sz="1050">
                  <a:solidFill>
                    <a:srgbClr val="000000"/>
                  </a:solidFill>
                </a:rPr>
                <a:t>pre ICU hospital stay</a:t>
              </a:r>
            </a:p>
            <a:p>
              <a:pPr algn="ctr" eaLnBrk="0" fontAlgn="base" hangingPunct="0">
                <a:spcBef>
                  <a:spcPct val="0"/>
                </a:spcBef>
                <a:spcAft>
                  <a:spcPct val="0"/>
                </a:spcAft>
              </a:pPr>
              <a:endParaRPr lang="en-CA" altLang="en-US" sz="900">
                <a:solidFill>
                  <a:srgbClr val="FFFF00"/>
                </a:solidFill>
              </a:endParaRPr>
            </a:p>
          </p:txBody>
        </p:sp>
      </p:grpSp>
      <p:grpSp>
        <p:nvGrpSpPr>
          <p:cNvPr id="107526" name="Group 12"/>
          <p:cNvGrpSpPr>
            <a:grpSpLocks/>
          </p:cNvGrpSpPr>
          <p:nvPr/>
        </p:nvGrpSpPr>
        <p:grpSpPr bwMode="auto">
          <a:xfrm>
            <a:off x="6172200" y="971550"/>
            <a:ext cx="1428750" cy="1028700"/>
            <a:chOff x="228600" y="1295400"/>
            <a:chExt cx="1905000" cy="1371600"/>
          </a:xfrm>
        </p:grpSpPr>
        <p:sp>
          <p:nvSpPr>
            <p:cNvPr id="107541" name="Oval 13"/>
            <p:cNvSpPr>
              <a:spLocks noChangeArrowheads="1"/>
            </p:cNvSpPr>
            <p:nvPr/>
          </p:nvSpPr>
          <p:spPr bwMode="auto">
            <a:xfrm>
              <a:off x="228600" y="1295400"/>
              <a:ext cx="1905000" cy="1371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sp>
          <p:nvSpPr>
            <p:cNvPr id="107542" name="TextBox 14"/>
            <p:cNvSpPr txBox="1">
              <a:spLocks noChangeArrowheads="1"/>
            </p:cNvSpPr>
            <p:nvPr/>
          </p:nvSpPr>
          <p:spPr bwMode="auto">
            <a:xfrm>
              <a:off x="228600" y="1524000"/>
              <a:ext cx="1905000" cy="92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800">
                  <a:solidFill>
                    <a:srgbClr val="000000"/>
                  </a:solidFill>
                </a:rPr>
                <a:t>Chronic</a:t>
              </a:r>
            </a:p>
            <a:p>
              <a:pPr algn="ctr" eaLnBrk="0" fontAlgn="base" hangingPunct="0">
                <a:spcBef>
                  <a:spcPct val="0"/>
                </a:spcBef>
                <a:spcAft>
                  <a:spcPct val="0"/>
                </a:spcAft>
                <a:buFontTx/>
                <a:buChar char="-"/>
              </a:pPr>
              <a:r>
                <a:rPr lang="en-CA" altLang="en-US" sz="1050">
                  <a:solidFill>
                    <a:srgbClr val="000000"/>
                  </a:solidFill>
                </a:rPr>
                <a:t>Recent weight loss</a:t>
              </a:r>
            </a:p>
            <a:p>
              <a:pPr algn="ctr" eaLnBrk="0" fontAlgn="base" hangingPunct="0">
                <a:spcBef>
                  <a:spcPct val="0"/>
                </a:spcBef>
                <a:spcAft>
                  <a:spcPct val="0"/>
                </a:spcAft>
                <a:buFontTx/>
                <a:buChar char="-"/>
              </a:pPr>
              <a:r>
                <a:rPr lang="en-CA" altLang="en-US" sz="1050">
                  <a:solidFill>
                    <a:srgbClr val="000000"/>
                  </a:solidFill>
                </a:rPr>
                <a:t>BMI?</a:t>
              </a:r>
              <a:endParaRPr lang="en-CA" altLang="en-US" sz="900">
                <a:solidFill>
                  <a:srgbClr val="FFFF00"/>
                </a:solidFill>
              </a:endParaRPr>
            </a:p>
          </p:txBody>
        </p:sp>
      </p:grpSp>
      <p:grpSp>
        <p:nvGrpSpPr>
          <p:cNvPr id="107527" name="Group 19"/>
          <p:cNvGrpSpPr>
            <a:grpSpLocks/>
          </p:cNvGrpSpPr>
          <p:nvPr/>
        </p:nvGrpSpPr>
        <p:grpSpPr bwMode="auto">
          <a:xfrm>
            <a:off x="3714749" y="3143249"/>
            <a:ext cx="2191469" cy="932081"/>
            <a:chOff x="3429000" y="4038600"/>
            <a:chExt cx="2743200" cy="1242775"/>
          </a:xfrm>
        </p:grpSpPr>
        <p:sp>
          <p:nvSpPr>
            <p:cNvPr id="107539" name="Down Arrow Callout 16"/>
            <p:cNvSpPr>
              <a:spLocks noChangeArrowheads="1"/>
            </p:cNvSpPr>
            <p:nvPr/>
          </p:nvSpPr>
          <p:spPr bwMode="auto">
            <a:xfrm rot="10800000">
              <a:off x="3429000" y="4038600"/>
              <a:ext cx="2743200" cy="914400"/>
            </a:xfrm>
            <a:prstGeom prst="downArrowCallout">
              <a:avLst>
                <a:gd name="adj1" fmla="val 25000"/>
                <a:gd name="adj2" fmla="val 25000"/>
                <a:gd name="adj3" fmla="val 25000"/>
                <a:gd name="adj4" fmla="val 64977"/>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sp>
          <p:nvSpPr>
            <p:cNvPr id="107540" name="TextBox 17"/>
            <p:cNvSpPr txBox="1">
              <a:spLocks noChangeArrowheads="1"/>
            </p:cNvSpPr>
            <p:nvPr/>
          </p:nvSpPr>
          <p:spPr bwMode="auto">
            <a:xfrm>
              <a:off x="3810000" y="4419600"/>
              <a:ext cx="1981200"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800">
                  <a:solidFill>
                    <a:srgbClr val="000000"/>
                  </a:solidFill>
                </a:rPr>
                <a:t>Inflammation</a:t>
              </a:r>
            </a:p>
          </p:txBody>
        </p:sp>
      </p:grpSp>
      <p:cxnSp>
        <p:nvCxnSpPr>
          <p:cNvPr id="107528" name="Straight Arrow Connector 21"/>
          <p:cNvCxnSpPr>
            <a:cxnSpLocks noChangeShapeType="1"/>
            <a:stCxn id="107544" idx="3"/>
            <a:endCxn id="107522" idx="1"/>
          </p:cNvCxnSpPr>
          <p:nvPr/>
        </p:nvCxnSpPr>
        <p:spPr bwMode="auto">
          <a:xfrm>
            <a:off x="3143250" y="1582140"/>
            <a:ext cx="514350" cy="355166"/>
          </a:xfrm>
          <a:prstGeom prst="straightConnector1">
            <a:avLst/>
          </a:prstGeom>
          <a:noFill/>
          <a:ln w="63500" algn="ctr">
            <a:solidFill>
              <a:schemeClr val="accent1"/>
            </a:solidFill>
            <a:round/>
            <a:headEnd/>
            <a:tailEnd type="triangle" w="lg" len="lg"/>
          </a:ln>
          <a:extLst>
            <a:ext uri="{909E8E84-426E-40DD-AFC4-6F175D3DCCD1}">
              <a14:hiddenFill xmlns:a14="http://schemas.microsoft.com/office/drawing/2010/main">
                <a:noFill/>
              </a14:hiddenFill>
            </a:ext>
          </a:extLst>
        </p:spPr>
      </p:cxnSp>
      <p:cxnSp>
        <p:nvCxnSpPr>
          <p:cNvPr id="107529" name="Straight Arrow Connector 23"/>
          <p:cNvCxnSpPr>
            <a:cxnSpLocks noChangeShapeType="1"/>
            <a:stCxn id="107542" idx="1"/>
            <a:endCxn id="107522" idx="3"/>
          </p:cNvCxnSpPr>
          <p:nvPr/>
        </p:nvCxnSpPr>
        <p:spPr bwMode="auto">
          <a:xfrm flipH="1">
            <a:off x="5715000" y="1489249"/>
            <a:ext cx="457200" cy="448057"/>
          </a:xfrm>
          <a:prstGeom prst="straightConnector1">
            <a:avLst/>
          </a:prstGeom>
          <a:noFill/>
          <a:ln w="63500" algn="ctr">
            <a:solidFill>
              <a:schemeClr val="accent1"/>
            </a:solidFill>
            <a:round/>
            <a:headEnd/>
            <a:tailEnd type="triangle" w="lg" len="lg"/>
          </a:ln>
          <a:extLst>
            <a:ext uri="{909E8E84-426E-40DD-AFC4-6F175D3DCCD1}">
              <a14:hiddenFill xmlns:a14="http://schemas.microsoft.com/office/drawing/2010/main">
                <a:noFill/>
              </a14:hiddenFill>
            </a:ext>
          </a:extLst>
        </p:spPr>
      </p:cxnSp>
      <p:grpSp>
        <p:nvGrpSpPr>
          <p:cNvPr id="107530" name="Group 24"/>
          <p:cNvGrpSpPr>
            <a:grpSpLocks/>
          </p:cNvGrpSpPr>
          <p:nvPr/>
        </p:nvGrpSpPr>
        <p:grpSpPr bwMode="auto">
          <a:xfrm>
            <a:off x="1714500" y="3600450"/>
            <a:ext cx="1428750" cy="1049729"/>
            <a:chOff x="228600" y="1295400"/>
            <a:chExt cx="1905000" cy="1399639"/>
          </a:xfrm>
        </p:grpSpPr>
        <p:sp>
          <p:nvSpPr>
            <p:cNvPr id="107537" name="Oval 25"/>
            <p:cNvSpPr>
              <a:spLocks noChangeArrowheads="1"/>
            </p:cNvSpPr>
            <p:nvPr/>
          </p:nvSpPr>
          <p:spPr bwMode="auto">
            <a:xfrm>
              <a:off x="228600" y="1295400"/>
              <a:ext cx="1905000" cy="1371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sp>
          <p:nvSpPr>
            <p:cNvPr id="107538" name="TextBox 26"/>
            <p:cNvSpPr txBox="1">
              <a:spLocks noChangeArrowheads="1"/>
            </p:cNvSpPr>
            <p:nvPr/>
          </p:nvSpPr>
          <p:spPr bwMode="auto">
            <a:xfrm>
              <a:off x="228600" y="1371600"/>
              <a:ext cx="1905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800">
                  <a:solidFill>
                    <a:srgbClr val="000000"/>
                  </a:solidFill>
                </a:rPr>
                <a:t>Acute</a:t>
              </a:r>
            </a:p>
            <a:p>
              <a:pPr algn="ctr" eaLnBrk="0" fontAlgn="base" hangingPunct="0">
                <a:spcBef>
                  <a:spcPct val="0"/>
                </a:spcBef>
                <a:spcAft>
                  <a:spcPct val="0"/>
                </a:spcAft>
                <a:buFontTx/>
                <a:buChar char="-"/>
              </a:pPr>
              <a:r>
                <a:rPr lang="en-CA" altLang="en-US" sz="1050">
                  <a:solidFill>
                    <a:srgbClr val="000000"/>
                  </a:solidFill>
                </a:rPr>
                <a:t>IL-6</a:t>
              </a:r>
            </a:p>
            <a:p>
              <a:pPr algn="ctr" eaLnBrk="0" fontAlgn="base" hangingPunct="0">
                <a:spcBef>
                  <a:spcPct val="0"/>
                </a:spcBef>
                <a:spcAft>
                  <a:spcPct val="0"/>
                </a:spcAft>
                <a:buFontTx/>
                <a:buChar char="-"/>
              </a:pPr>
              <a:r>
                <a:rPr lang="en-CA" altLang="en-US" sz="1050">
                  <a:solidFill>
                    <a:srgbClr val="000000"/>
                  </a:solidFill>
                </a:rPr>
                <a:t>CRP</a:t>
              </a:r>
            </a:p>
            <a:p>
              <a:pPr algn="ctr" eaLnBrk="0" fontAlgn="base" hangingPunct="0">
                <a:spcBef>
                  <a:spcPct val="0"/>
                </a:spcBef>
                <a:spcAft>
                  <a:spcPct val="0"/>
                </a:spcAft>
                <a:buFontTx/>
                <a:buChar char="-"/>
              </a:pPr>
              <a:r>
                <a:rPr lang="en-CA" altLang="en-US" sz="1050">
                  <a:solidFill>
                    <a:srgbClr val="000000"/>
                  </a:solidFill>
                </a:rPr>
                <a:t>PCT</a:t>
              </a:r>
            </a:p>
            <a:p>
              <a:pPr algn="ctr" eaLnBrk="0" fontAlgn="base" hangingPunct="0">
                <a:spcBef>
                  <a:spcPct val="0"/>
                </a:spcBef>
                <a:spcAft>
                  <a:spcPct val="0"/>
                </a:spcAft>
              </a:pPr>
              <a:endParaRPr lang="en-CA" altLang="en-US" sz="900">
                <a:solidFill>
                  <a:srgbClr val="FFFF00"/>
                </a:solidFill>
              </a:endParaRPr>
            </a:p>
          </p:txBody>
        </p:sp>
      </p:grpSp>
      <p:cxnSp>
        <p:nvCxnSpPr>
          <p:cNvPr id="107531" name="Straight Arrow Connector 27"/>
          <p:cNvCxnSpPr>
            <a:cxnSpLocks noChangeShapeType="1"/>
            <a:endCxn id="107539" idx="3"/>
          </p:cNvCxnSpPr>
          <p:nvPr/>
        </p:nvCxnSpPr>
        <p:spPr bwMode="auto">
          <a:xfrm flipV="1">
            <a:off x="3143250" y="3606243"/>
            <a:ext cx="571499" cy="454982"/>
          </a:xfrm>
          <a:prstGeom prst="straightConnector1">
            <a:avLst/>
          </a:prstGeom>
          <a:noFill/>
          <a:ln w="63500" algn="ctr">
            <a:solidFill>
              <a:schemeClr val="accent1"/>
            </a:solidFill>
            <a:round/>
            <a:headEnd/>
            <a:tailEnd type="triangle" w="lg" len="lg"/>
          </a:ln>
          <a:extLst>
            <a:ext uri="{909E8E84-426E-40DD-AFC4-6F175D3DCCD1}">
              <a14:hiddenFill xmlns:a14="http://schemas.microsoft.com/office/drawing/2010/main">
                <a:noFill/>
              </a14:hiddenFill>
            </a:ext>
          </a:extLst>
        </p:spPr>
      </p:cxnSp>
      <p:grpSp>
        <p:nvGrpSpPr>
          <p:cNvPr id="107532" name="Group 29"/>
          <p:cNvGrpSpPr>
            <a:grpSpLocks/>
          </p:cNvGrpSpPr>
          <p:nvPr/>
        </p:nvGrpSpPr>
        <p:grpSpPr bwMode="auto">
          <a:xfrm>
            <a:off x="6286500" y="3600450"/>
            <a:ext cx="1428750" cy="1028700"/>
            <a:chOff x="228600" y="1295400"/>
            <a:chExt cx="1905000" cy="1371600"/>
          </a:xfrm>
        </p:grpSpPr>
        <p:sp>
          <p:nvSpPr>
            <p:cNvPr id="107535" name="Oval 30"/>
            <p:cNvSpPr>
              <a:spLocks noChangeArrowheads="1"/>
            </p:cNvSpPr>
            <p:nvPr/>
          </p:nvSpPr>
          <p:spPr bwMode="auto">
            <a:xfrm>
              <a:off x="228600" y="1295400"/>
              <a:ext cx="1905000" cy="1371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sp>
          <p:nvSpPr>
            <p:cNvPr id="107536" name="TextBox 31"/>
            <p:cNvSpPr txBox="1">
              <a:spLocks noChangeArrowheads="1"/>
            </p:cNvSpPr>
            <p:nvPr/>
          </p:nvSpPr>
          <p:spPr bwMode="auto">
            <a:xfrm>
              <a:off x="228600" y="1524000"/>
              <a:ext cx="1905000"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800">
                  <a:solidFill>
                    <a:srgbClr val="000000"/>
                  </a:solidFill>
                </a:rPr>
                <a:t>Chronic</a:t>
              </a:r>
            </a:p>
            <a:p>
              <a:pPr algn="ctr" eaLnBrk="0" fontAlgn="base" hangingPunct="0">
                <a:spcBef>
                  <a:spcPct val="0"/>
                </a:spcBef>
                <a:spcAft>
                  <a:spcPct val="0"/>
                </a:spcAft>
                <a:buFontTx/>
                <a:buChar char="-"/>
              </a:pPr>
              <a:r>
                <a:rPr lang="en-CA" altLang="en-US" sz="1050">
                  <a:solidFill>
                    <a:srgbClr val="000000"/>
                  </a:solidFill>
                </a:rPr>
                <a:t>Comorbid illness</a:t>
              </a:r>
              <a:endParaRPr lang="en-CA" altLang="en-US" sz="900">
                <a:solidFill>
                  <a:srgbClr val="FFFF00"/>
                </a:solidFill>
              </a:endParaRPr>
            </a:p>
          </p:txBody>
        </p:sp>
      </p:grpSp>
      <p:cxnSp>
        <p:nvCxnSpPr>
          <p:cNvPr id="107533" name="Straight Arrow Connector 32"/>
          <p:cNvCxnSpPr>
            <a:cxnSpLocks noChangeShapeType="1"/>
            <a:endCxn id="107539" idx="1"/>
          </p:cNvCxnSpPr>
          <p:nvPr/>
        </p:nvCxnSpPr>
        <p:spPr bwMode="auto">
          <a:xfrm flipH="1" flipV="1">
            <a:off x="5906218" y="3606243"/>
            <a:ext cx="380282" cy="500224"/>
          </a:xfrm>
          <a:prstGeom prst="straightConnector1">
            <a:avLst/>
          </a:prstGeom>
          <a:noFill/>
          <a:ln w="63500" algn="ctr">
            <a:solidFill>
              <a:schemeClr val="accent1"/>
            </a:solidFill>
            <a:round/>
            <a:headEnd/>
            <a:tailEnd type="triangle" w="lg" len="lg"/>
          </a:ln>
          <a:extLst>
            <a:ext uri="{909E8E84-426E-40DD-AFC4-6F175D3DCCD1}">
              <a14:hiddenFill xmlns:a14="http://schemas.microsoft.com/office/drawing/2010/main">
                <a:noFill/>
              </a14:hiddenFill>
            </a:ext>
          </a:extLst>
        </p:spPr>
      </p:cxnSp>
      <p:sp>
        <p:nvSpPr>
          <p:cNvPr id="35" name="Rectangle 2"/>
          <p:cNvSpPr txBox="1">
            <a:spLocks noChangeArrowheads="1"/>
          </p:cNvSpPr>
          <p:nvPr/>
        </p:nvSpPr>
        <p:spPr>
          <a:xfrm>
            <a:off x="1657350" y="114300"/>
            <a:ext cx="5829300" cy="857250"/>
          </a:xfrm>
          <a:prstGeom prst="rect">
            <a:avLst/>
          </a:prstGeom>
        </p:spPr>
        <p:txBody>
          <a:bodyPr/>
          <a:lstStyle/>
          <a:p>
            <a:pPr algn="ctr" eaLnBrk="0" fontAlgn="base" hangingPunct="0">
              <a:spcBef>
                <a:spcPct val="0"/>
              </a:spcBef>
              <a:spcAft>
                <a:spcPct val="0"/>
              </a:spcAft>
              <a:defRPr/>
            </a:pPr>
            <a:r>
              <a:rPr lang="en-US" sz="2100" b="1" kern="0" dirty="0">
                <a:solidFill>
                  <a:srgbClr val="FFFF00"/>
                </a:solidFill>
                <a:latin typeface="+mj-lt"/>
              </a:rPr>
              <a:t>A Conceptual Model for Nutrition Risk Assessment in the Critically Ill</a:t>
            </a:r>
          </a:p>
        </p:txBody>
      </p:sp>
    </p:spTree>
    <p:extLst>
      <p:ext uri="{BB962C8B-B14F-4D97-AF65-F5344CB8AC3E}">
        <p14:creationId xmlns:p14="http://schemas.microsoft.com/office/powerpoint/2010/main" val="34095093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657350" y="342900"/>
            <a:ext cx="5829300" cy="857250"/>
          </a:xfrm>
        </p:spPr>
        <p:txBody>
          <a:bodyPr/>
          <a:lstStyle/>
          <a:p>
            <a:r>
              <a:rPr lang="en-CA" altLang="en-US" sz="2100">
                <a:latin typeface="Britannic Bold" panose="020B0903060703020204" pitchFamily="34" charset="0"/>
              </a:rPr>
              <a:t>Acute outcomes and 1-year mortality of ICU-acquired weakness</a:t>
            </a:r>
            <a:br>
              <a:rPr lang="en-CA" altLang="en-US" sz="2100">
                <a:latin typeface="Britannic Bold" panose="020B0903060703020204" pitchFamily="34" charset="0"/>
              </a:rPr>
            </a:br>
            <a:r>
              <a:rPr lang="en-CA" altLang="en-US" sz="2100">
                <a:latin typeface="Britannic Bold" panose="020B0903060703020204" pitchFamily="34" charset="0"/>
              </a:rPr>
              <a:t>A cohort study and propensity matched analysis</a:t>
            </a:r>
          </a:p>
        </p:txBody>
      </p:sp>
      <p:sp>
        <p:nvSpPr>
          <p:cNvPr id="69635" name="Content Placeholder 2"/>
          <p:cNvSpPr>
            <a:spLocks noGrp="1"/>
          </p:cNvSpPr>
          <p:nvPr>
            <p:ph idx="1"/>
          </p:nvPr>
        </p:nvSpPr>
        <p:spPr/>
        <p:txBody>
          <a:bodyPr/>
          <a:lstStyle/>
          <a:p>
            <a:r>
              <a:rPr lang="en-CA" altLang="en-US"/>
              <a:t>After accounting for the potential confounding effects of other risk factors, ICU-acquired weakness shown to:</a:t>
            </a:r>
          </a:p>
          <a:p>
            <a:pPr lvl="1"/>
            <a:r>
              <a:rPr lang="en-CA" altLang="en-US" sz="1500"/>
              <a:t>delay weaning from mechanical ventilation, </a:t>
            </a:r>
          </a:p>
          <a:p>
            <a:pPr lvl="1"/>
            <a:r>
              <a:rPr lang="en-CA" altLang="en-US" sz="1500"/>
              <a:t>extend ICU and hospital </a:t>
            </a:r>
            <a:r>
              <a:rPr lang="en-CA" altLang="en-US"/>
              <a:t>stays, </a:t>
            </a:r>
          </a:p>
          <a:p>
            <a:pPr lvl="1"/>
            <a:r>
              <a:rPr lang="en-CA" altLang="en-US" sz="1500"/>
              <a:t>more healthcare related hospital costs and</a:t>
            </a:r>
          </a:p>
          <a:p>
            <a:pPr lvl="1"/>
            <a:r>
              <a:rPr lang="en-CA" altLang="en-US" sz="1500"/>
              <a:t>a higher risk of death at 1 year after ICU admission</a:t>
            </a:r>
            <a:r>
              <a:rPr lang="en-CA" altLang="en-US"/>
              <a:t>.</a:t>
            </a:r>
          </a:p>
          <a:p>
            <a:r>
              <a:rPr lang="en-CA" altLang="en-US"/>
              <a:t>These data support causality of the association between weakness and poor outcomes</a:t>
            </a:r>
          </a:p>
          <a:p>
            <a:r>
              <a:rPr lang="en-CA" altLang="en-US"/>
              <a:t> The data underscore the importance of identifying strategies to prevent/treat this debilitating problem </a:t>
            </a:r>
          </a:p>
        </p:txBody>
      </p:sp>
      <p:sp>
        <p:nvSpPr>
          <p:cNvPr id="69636" name="TextBox 3"/>
          <p:cNvSpPr txBox="1">
            <a:spLocks noChangeArrowheads="1"/>
          </p:cNvSpPr>
          <p:nvPr/>
        </p:nvSpPr>
        <p:spPr bwMode="auto">
          <a:xfrm>
            <a:off x="4800600" y="4686300"/>
            <a:ext cx="34861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350">
                <a:solidFill>
                  <a:schemeClr val="tx2"/>
                </a:solidFill>
                <a:latin typeface="Arial" panose="020B0604020202020204" pitchFamily="34" charset="0"/>
              </a:rPr>
              <a:t>AJRCCM Published on 13-May-2014</a:t>
            </a:r>
          </a:p>
        </p:txBody>
      </p:sp>
    </p:spTree>
    <p:extLst>
      <p:ext uri="{BB962C8B-B14F-4D97-AF65-F5344CB8AC3E}">
        <p14:creationId xmlns:p14="http://schemas.microsoft.com/office/powerpoint/2010/main" val="19121332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43050" y="57150"/>
            <a:ext cx="6229350" cy="857250"/>
          </a:xfrm>
        </p:spPr>
        <p:txBody>
          <a:bodyPr/>
          <a:lstStyle/>
          <a:p>
            <a:r>
              <a:rPr lang="en-US" altLang="en-US" sz="2400" dirty="0"/>
              <a:t>The Development of the</a:t>
            </a:r>
            <a:r>
              <a:rPr lang="en-CA" altLang="en-US" sz="2400" dirty="0"/>
              <a:t> NUTrition Risk in the Critically i</a:t>
            </a:r>
            <a:r>
              <a:rPr lang="en-CA" altLang="en-US" sz="2400" dirty="0" smtClean="0"/>
              <a:t>ll </a:t>
            </a:r>
            <a:r>
              <a:rPr lang="en-CA" altLang="en-US" sz="2400" dirty="0"/>
              <a:t>Score (NUTRIC Score). </a:t>
            </a:r>
            <a:r>
              <a:rPr lang="en-US" altLang="en-US" sz="2400" dirty="0"/>
              <a:t> </a:t>
            </a:r>
          </a:p>
        </p:txBody>
      </p:sp>
      <p:graphicFrame>
        <p:nvGraphicFramePr>
          <p:cNvPr id="7" name="Table 6"/>
          <p:cNvGraphicFramePr>
            <a:graphicFrameLocks noGrp="1"/>
          </p:cNvGraphicFramePr>
          <p:nvPr>
            <p:extLst/>
          </p:nvPr>
        </p:nvGraphicFramePr>
        <p:xfrm>
          <a:off x="2914650" y="899632"/>
          <a:ext cx="3486150" cy="3804597"/>
        </p:xfrm>
        <a:graphic>
          <a:graphicData uri="http://schemas.openxmlformats.org/drawingml/2006/table">
            <a:tbl>
              <a:tblPr/>
              <a:tblGrid>
                <a:gridCol w="2171700"/>
                <a:gridCol w="723900"/>
                <a:gridCol w="590550"/>
              </a:tblGrid>
              <a:tr h="1842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Variable</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Range</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Points</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Age</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&lt;50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50-&lt;75</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&gt;=75</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2</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APACHE II</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&lt;15</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15-&lt;20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20-28</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2</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&gt;=28</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3</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SOFA</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&lt;6</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6-&lt;10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&gt;=10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2</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 Comorbidities</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2+</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Days from hospital to ICU admit</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0-&lt;1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IL6</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0-&lt;400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400+</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1</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AUC</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0.783</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Gen R-Squared</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0.169</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a:noFill/>
                    </a:lnB>
                    <a:lnTlToBr>
                      <a:noFill/>
                    </a:lnTlToBr>
                    <a:lnBlToTr>
                      <a:noFill/>
                    </a:lnBlToTr>
                    <a:noFill/>
                  </a:tcPr>
                </a:tc>
                <a:tc hMerge="1">
                  <a:txBody>
                    <a:bodyPr/>
                    <a:lstStyle/>
                    <a:p>
                      <a:endParaRPr lang="en-US"/>
                    </a:p>
                  </a:txBody>
                  <a:tcPr/>
                </a:tc>
              </a:tr>
              <a:tr h="16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Gen Max-rescaled R-Squared</a:t>
                      </a:r>
                      <a:r>
                        <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p>
                  </a:txBody>
                  <a:tcPr marL="4763" marR="4763" marT="4758"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0.256</a:t>
                      </a:r>
                      <a:endParaRPr kumimoji="0" lang="en-CA"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marL="4763" marR="4763" marT="4758"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75848" name="TextBox 8"/>
          <p:cNvSpPr txBox="1">
            <a:spLocks noChangeArrowheads="1"/>
          </p:cNvSpPr>
          <p:nvPr/>
        </p:nvSpPr>
        <p:spPr bwMode="auto">
          <a:xfrm>
            <a:off x="1257300" y="4686300"/>
            <a:ext cx="6686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200" dirty="0">
                <a:solidFill>
                  <a:srgbClr val="FFFF00"/>
                </a:solidFill>
                <a:latin typeface="Arial" panose="020B0604020202020204" pitchFamily="34" charset="0"/>
              </a:rPr>
              <a:t>BMI, CRP, PCT, weight loss, and oral intake were excluded because they were not significantly associated with mortality or their inclusion did not improve the fit of the final model. </a:t>
            </a:r>
          </a:p>
        </p:txBody>
      </p:sp>
    </p:spTree>
    <p:extLst>
      <p:ext uri="{BB962C8B-B14F-4D97-AF65-F5344CB8AC3E}">
        <p14:creationId xmlns:p14="http://schemas.microsoft.com/office/powerpoint/2010/main" val="404934824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543050" y="57150"/>
            <a:ext cx="6229350" cy="857250"/>
          </a:xfrm>
        </p:spPr>
        <p:txBody>
          <a:bodyPr/>
          <a:lstStyle/>
          <a:p>
            <a:r>
              <a:rPr lang="en-US" altLang="en-US" sz="2400" dirty="0"/>
              <a:t>The Validation of the</a:t>
            </a:r>
            <a:r>
              <a:rPr lang="en-CA" altLang="en-US" sz="2400" dirty="0"/>
              <a:t> </a:t>
            </a:r>
            <a:r>
              <a:rPr lang="en-CA" altLang="en-US" sz="2400" dirty="0" err="1"/>
              <a:t>NUTrition</a:t>
            </a:r>
            <a:r>
              <a:rPr lang="en-CA" altLang="en-US" sz="2400" dirty="0"/>
              <a:t> Risk in the Critically ill Score (NUTRIC Score</a:t>
            </a:r>
            <a:r>
              <a:rPr lang="en-CA" altLang="en-US" sz="2400" dirty="0" smtClean="0"/>
              <a:t>) </a:t>
            </a:r>
            <a:r>
              <a:rPr lang="en-US" altLang="en-US" sz="2400" dirty="0" smtClean="0"/>
              <a:t> </a:t>
            </a:r>
            <a:endParaRPr lang="en-US" altLang="en-US" sz="2400" dirty="0"/>
          </a:p>
        </p:txBody>
      </p:sp>
      <p:sp>
        <p:nvSpPr>
          <p:cNvPr id="111619" name="Rectangle 1"/>
          <p:cNvSpPr>
            <a:spLocks noChangeArrowheads="1"/>
          </p:cNvSpPr>
          <p:nvPr/>
        </p:nvSpPr>
        <p:spPr bwMode="auto">
          <a:xfrm>
            <a:off x="4479041" y="-181094"/>
            <a:ext cx="184731" cy="369332"/>
          </a:xfrm>
          <a:prstGeom prst="rect">
            <a:avLst/>
          </a:prstGeom>
          <a:solidFill>
            <a:srgbClr val="000000"/>
          </a:solidFill>
          <a:ln w="9525">
            <a:solidFill>
              <a:srgbClr val="000000"/>
            </a:solidFill>
            <a:miter lim="800000"/>
            <a:headEnd/>
            <a:tailEnd/>
          </a:ln>
        </p:spPr>
        <p:txBody>
          <a:bodyPr wrap="none" anchor="ct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endParaRPr lang="en-CA" altLang="en-US" sz="1800">
              <a:solidFill>
                <a:srgbClr val="FFFF00"/>
              </a:solidFill>
            </a:endParaRPr>
          </a:p>
        </p:txBody>
      </p:sp>
      <p:pic>
        <p:nvPicPr>
          <p:cNvPr id="1116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1143001"/>
            <a:ext cx="5300663" cy="359330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1621" name="TextBox 5"/>
          <p:cNvSpPr txBox="1">
            <a:spLocks noChangeArrowheads="1"/>
          </p:cNvSpPr>
          <p:nvPr/>
        </p:nvSpPr>
        <p:spPr bwMode="auto">
          <a:xfrm>
            <a:off x="1885950" y="914401"/>
            <a:ext cx="5543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200" b="1">
                <a:solidFill>
                  <a:srgbClr val="FFFFFF"/>
                </a:solidFill>
              </a:rPr>
              <a:t>Interaction between NUTRIC Score and nutritional adequacy (n=211)</a:t>
            </a:r>
            <a:r>
              <a:rPr lang="en-CA" altLang="en-US" sz="1200" b="1" baseline="30000">
                <a:solidFill>
                  <a:srgbClr val="FFFFFF"/>
                </a:solidFill>
              </a:rPr>
              <a:t>*</a:t>
            </a:r>
            <a:endParaRPr lang="en-CA" altLang="en-US" sz="1200">
              <a:solidFill>
                <a:srgbClr val="FFFFFF"/>
              </a:solidFill>
            </a:endParaRPr>
          </a:p>
        </p:txBody>
      </p:sp>
      <p:sp>
        <p:nvSpPr>
          <p:cNvPr id="111622" name="TextBox 6"/>
          <p:cNvSpPr txBox="1">
            <a:spLocks noChangeArrowheads="1"/>
          </p:cNvSpPr>
          <p:nvPr/>
        </p:nvSpPr>
        <p:spPr bwMode="auto">
          <a:xfrm>
            <a:off x="5314950" y="2000251"/>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ctr" eaLnBrk="0" fontAlgn="base" hangingPunct="0">
              <a:spcBef>
                <a:spcPct val="0"/>
              </a:spcBef>
              <a:spcAft>
                <a:spcPct val="0"/>
              </a:spcAft>
            </a:pPr>
            <a:r>
              <a:rPr lang="en-CA" altLang="en-US" sz="1200">
                <a:solidFill>
                  <a:srgbClr val="000000"/>
                </a:solidFill>
              </a:rPr>
              <a:t>P value for the interaction=0.01 </a:t>
            </a:r>
          </a:p>
        </p:txBody>
      </p:sp>
      <p:sp>
        <p:nvSpPr>
          <p:cNvPr id="111623" name="TextBox 3"/>
          <p:cNvSpPr txBox="1">
            <a:spLocks noChangeArrowheads="1"/>
          </p:cNvSpPr>
          <p:nvPr/>
        </p:nvSpPr>
        <p:spPr bwMode="auto">
          <a:xfrm>
            <a:off x="3771900" y="4743450"/>
            <a:ext cx="41148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r" eaLnBrk="0" fontAlgn="base" hangingPunct="0">
              <a:spcBef>
                <a:spcPct val="0"/>
              </a:spcBef>
              <a:spcAft>
                <a:spcPct val="0"/>
              </a:spcAft>
            </a:pPr>
            <a:r>
              <a:rPr lang="en-GB" altLang="en-US" sz="1350">
                <a:solidFill>
                  <a:srgbClr val="FFFF00"/>
                </a:solidFill>
              </a:rPr>
              <a:t>Heyland Critical Care 2011, 15:R28</a:t>
            </a:r>
            <a:endParaRPr lang="en-US" altLang="en-US" sz="1350">
              <a:solidFill>
                <a:srgbClr val="FFFF00"/>
              </a:solidFill>
            </a:endParaRPr>
          </a:p>
        </p:txBody>
      </p:sp>
    </p:spTree>
    <p:extLst>
      <p:ext uri="{BB962C8B-B14F-4D97-AF65-F5344CB8AC3E}">
        <p14:creationId xmlns:p14="http://schemas.microsoft.com/office/powerpoint/2010/main" val="315455135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Validated in 3 separate databases including the INS Dataset involving over 200 ICUs worldwide </a:t>
            </a:r>
            <a:r>
              <a:rPr lang="en-CA" baseline="30000" dirty="0" smtClean="0"/>
              <a:t>1,2,3</a:t>
            </a:r>
          </a:p>
          <a:p>
            <a:r>
              <a:rPr lang="en-CA" dirty="0" smtClean="0"/>
              <a:t>Validated without IL-6 levels (modified NUTRIC) </a:t>
            </a:r>
            <a:r>
              <a:rPr lang="en-CA" baseline="30000" dirty="0" smtClean="0"/>
              <a:t>2</a:t>
            </a:r>
          </a:p>
          <a:p>
            <a:r>
              <a:rPr lang="en-CA" dirty="0" smtClean="0"/>
              <a:t>Independently validated in Brazilian, Portuguese, and Asian populations </a:t>
            </a:r>
            <a:r>
              <a:rPr lang="en-CA" baseline="30000" dirty="0" smtClean="0"/>
              <a:t>4,5,6</a:t>
            </a:r>
          </a:p>
          <a:p>
            <a:r>
              <a:rPr lang="en-CA" dirty="0" smtClean="0"/>
              <a:t>Not validated in post hoc analysis of the PERMIT trial </a:t>
            </a:r>
            <a:r>
              <a:rPr lang="en-CA" baseline="30000" dirty="0" smtClean="0"/>
              <a:t>7</a:t>
            </a:r>
          </a:p>
          <a:p>
            <a:pPr lvl="1"/>
            <a:r>
              <a:rPr lang="en-CA" dirty="0" smtClean="0"/>
              <a:t>RCT of different caloric intake (protein more important)</a:t>
            </a:r>
          </a:p>
          <a:p>
            <a:pPr lvl="1"/>
            <a:r>
              <a:rPr lang="en-CA" dirty="0" smtClean="0"/>
              <a:t>Underpowered, very wide confidence intervals</a:t>
            </a:r>
            <a:endParaRPr lang="en-CA" dirty="0"/>
          </a:p>
        </p:txBody>
      </p:sp>
      <p:sp>
        <p:nvSpPr>
          <p:cNvPr id="4" name="Rectangle 2"/>
          <p:cNvSpPr>
            <a:spLocks noGrp="1" noChangeArrowheads="1"/>
          </p:cNvSpPr>
          <p:nvPr>
            <p:ph type="title"/>
          </p:nvPr>
        </p:nvSpPr>
        <p:spPr>
          <a:xfrm>
            <a:off x="1513554" y="245929"/>
            <a:ext cx="6229350" cy="857250"/>
          </a:xfrm>
        </p:spPr>
        <p:txBody>
          <a:bodyPr/>
          <a:lstStyle/>
          <a:p>
            <a:r>
              <a:rPr lang="en-US" altLang="en-US" sz="2400" dirty="0"/>
              <a:t>The Validation of the</a:t>
            </a:r>
            <a:r>
              <a:rPr lang="en-CA" altLang="en-US" sz="2400" dirty="0"/>
              <a:t> </a:t>
            </a:r>
            <a:r>
              <a:rPr lang="en-CA" altLang="en-US" sz="2400" dirty="0" err="1"/>
              <a:t>NUTrition</a:t>
            </a:r>
            <a:r>
              <a:rPr lang="en-CA" altLang="en-US" sz="2400" dirty="0"/>
              <a:t> Risk in the Critically ill Score (NUTRIC Score</a:t>
            </a:r>
            <a:r>
              <a:rPr lang="en-CA" altLang="en-US" sz="2400" dirty="0" smtClean="0"/>
              <a:t>) </a:t>
            </a:r>
            <a:r>
              <a:rPr lang="en-US" altLang="en-US" sz="2400" dirty="0" smtClean="0"/>
              <a:t> </a:t>
            </a:r>
            <a:endParaRPr lang="en-US" altLang="en-US" sz="2400" dirty="0"/>
          </a:p>
        </p:txBody>
      </p:sp>
      <p:sp>
        <p:nvSpPr>
          <p:cNvPr id="5" name="TextBox 3"/>
          <p:cNvSpPr txBox="1">
            <a:spLocks noChangeArrowheads="1"/>
          </p:cNvSpPr>
          <p:nvPr/>
        </p:nvSpPr>
        <p:spPr bwMode="auto">
          <a:xfrm>
            <a:off x="126099" y="4124840"/>
            <a:ext cx="41148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marL="342900" indent="-342900" eaLnBrk="0" fontAlgn="base" hangingPunct="0">
              <a:spcBef>
                <a:spcPct val="0"/>
              </a:spcBef>
              <a:spcAft>
                <a:spcPct val="0"/>
              </a:spcAft>
              <a:buAutoNum type="arabicPeriod"/>
            </a:pPr>
            <a:r>
              <a:rPr lang="en-GB" altLang="en-US" sz="1350" dirty="0" smtClean="0">
                <a:solidFill>
                  <a:srgbClr val="FFFF00"/>
                </a:solidFill>
              </a:rPr>
              <a:t>Heyland </a:t>
            </a:r>
            <a:r>
              <a:rPr lang="en-GB" altLang="en-US" sz="1350" dirty="0">
                <a:solidFill>
                  <a:srgbClr val="FFFF00"/>
                </a:solidFill>
              </a:rPr>
              <a:t>Critical Care 2011, </a:t>
            </a:r>
            <a:r>
              <a:rPr lang="en-GB" altLang="en-US" sz="1350" dirty="0" smtClean="0">
                <a:solidFill>
                  <a:srgbClr val="FFFF00"/>
                </a:solidFill>
              </a:rPr>
              <a:t>15:R28 </a:t>
            </a:r>
          </a:p>
          <a:p>
            <a:pPr marL="342900" indent="-342900" eaLnBrk="0" fontAlgn="base" hangingPunct="0">
              <a:spcBef>
                <a:spcPct val="0"/>
              </a:spcBef>
              <a:spcAft>
                <a:spcPct val="0"/>
              </a:spcAft>
              <a:buAutoNum type="arabicPeriod"/>
            </a:pPr>
            <a:r>
              <a:rPr lang="en-US" altLang="en-US" sz="1350" dirty="0" smtClean="0">
                <a:solidFill>
                  <a:srgbClr val="FFFF00"/>
                </a:solidFill>
              </a:rPr>
              <a:t>Rahman, Clinical Nutrition 2015</a:t>
            </a:r>
          </a:p>
          <a:p>
            <a:pPr marL="342900" indent="-342900" eaLnBrk="0" fontAlgn="base" hangingPunct="0">
              <a:spcBef>
                <a:spcPct val="0"/>
              </a:spcBef>
              <a:spcAft>
                <a:spcPct val="0"/>
              </a:spcAft>
              <a:buAutoNum type="arabicPeriod"/>
            </a:pPr>
            <a:r>
              <a:rPr lang="en-US" altLang="en-US" sz="1350" dirty="0" smtClean="0">
                <a:solidFill>
                  <a:srgbClr val="FFFF00"/>
                </a:solidFill>
              </a:rPr>
              <a:t>Compher, CCM, 2016 (in press)</a:t>
            </a:r>
            <a:endParaRPr lang="en-US" altLang="en-US" sz="1350" dirty="0">
              <a:solidFill>
                <a:srgbClr val="FFFF00"/>
              </a:solidFill>
            </a:endParaRPr>
          </a:p>
        </p:txBody>
      </p:sp>
      <p:sp>
        <p:nvSpPr>
          <p:cNvPr id="6" name="TextBox 5"/>
          <p:cNvSpPr txBox="1"/>
          <p:nvPr/>
        </p:nvSpPr>
        <p:spPr>
          <a:xfrm>
            <a:off x="5215031" y="3993863"/>
            <a:ext cx="3722492" cy="954107"/>
          </a:xfrm>
          <a:prstGeom prst="rect">
            <a:avLst/>
          </a:prstGeom>
          <a:noFill/>
        </p:spPr>
        <p:txBody>
          <a:bodyPr wrap="square" rtlCol="0">
            <a:spAutoFit/>
          </a:bodyPr>
          <a:lstStyle/>
          <a:p>
            <a:pPr algn="r"/>
            <a:r>
              <a:rPr lang="en-CA" sz="1400" dirty="0" smtClean="0">
                <a:solidFill>
                  <a:schemeClr val="tx2"/>
                </a:solidFill>
              </a:rPr>
              <a:t>4. Rosa Clinical Nutrition ESPEN 2016</a:t>
            </a:r>
          </a:p>
          <a:p>
            <a:pPr algn="r"/>
            <a:r>
              <a:rPr lang="en-CA" sz="1400" dirty="0" smtClean="0">
                <a:solidFill>
                  <a:schemeClr val="tx2"/>
                </a:solidFill>
              </a:rPr>
              <a:t>5. Mendes J </a:t>
            </a:r>
            <a:r>
              <a:rPr lang="en-CA" sz="1400" dirty="0" err="1" smtClean="0">
                <a:solidFill>
                  <a:schemeClr val="tx2"/>
                </a:solidFill>
              </a:rPr>
              <a:t>Crit</a:t>
            </a:r>
            <a:r>
              <a:rPr lang="en-CA" sz="1400" dirty="0" smtClean="0">
                <a:solidFill>
                  <a:schemeClr val="tx2"/>
                </a:solidFill>
              </a:rPr>
              <a:t> Care 201</a:t>
            </a:r>
          </a:p>
          <a:p>
            <a:pPr algn="r"/>
            <a:r>
              <a:rPr lang="en-CA" sz="1400" dirty="0" smtClean="0">
                <a:solidFill>
                  <a:schemeClr val="tx2"/>
                </a:solidFill>
              </a:rPr>
              <a:t>6. </a:t>
            </a:r>
            <a:r>
              <a:rPr lang="en-CA" sz="1400" dirty="0" err="1" smtClean="0">
                <a:solidFill>
                  <a:schemeClr val="tx2"/>
                </a:solidFill>
              </a:rPr>
              <a:t>Mukhopadhyay</a:t>
            </a:r>
            <a:r>
              <a:rPr lang="en-CA" sz="1400" dirty="0" smtClean="0">
                <a:solidFill>
                  <a:schemeClr val="tx2"/>
                </a:solidFill>
              </a:rPr>
              <a:t>  Clinical Nutrition 2016</a:t>
            </a:r>
          </a:p>
          <a:p>
            <a:pPr algn="r"/>
            <a:r>
              <a:rPr lang="en-CA" sz="1400" dirty="0" smtClean="0">
                <a:solidFill>
                  <a:schemeClr val="tx2"/>
                </a:solidFill>
              </a:rPr>
              <a:t>7. Arabi </a:t>
            </a:r>
            <a:r>
              <a:rPr lang="en-CA" sz="1400" dirty="0" err="1" smtClean="0">
                <a:solidFill>
                  <a:schemeClr val="tx2"/>
                </a:solidFill>
              </a:rPr>
              <a:t>AmJRCCM</a:t>
            </a:r>
            <a:r>
              <a:rPr lang="en-CA" sz="1400" dirty="0" smtClean="0">
                <a:solidFill>
                  <a:schemeClr val="tx2"/>
                </a:solidFill>
              </a:rPr>
              <a:t> 2016</a:t>
            </a:r>
            <a:endParaRPr lang="en-CA" sz="1400" dirty="0">
              <a:solidFill>
                <a:schemeClr val="tx2"/>
              </a:solidFill>
            </a:endParaRPr>
          </a:p>
        </p:txBody>
      </p:sp>
    </p:spTree>
    <p:extLst>
      <p:ext uri="{BB962C8B-B14F-4D97-AF65-F5344CB8AC3E}">
        <p14:creationId xmlns:p14="http://schemas.microsoft.com/office/powerpoint/2010/main" val="3644869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1771650" y="171450"/>
            <a:ext cx="5829300" cy="857250"/>
          </a:xfrm>
        </p:spPr>
        <p:txBody>
          <a:bodyPr/>
          <a:lstStyle/>
          <a:p>
            <a:r>
              <a:rPr lang="en-CA" altLang="en-US" sz="3200" b="0" dirty="0">
                <a:latin typeface="Britannic Bold" panose="020B0903060703020204" pitchFamily="34" charset="0"/>
              </a:rPr>
              <a:t>Who might benefit the most from </a:t>
            </a:r>
            <a:r>
              <a:rPr lang="en-CA" altLang="en-US" sz="3200" b="0" dirty="0" smtClean="0">
                <a:latin typeface="Britannic Bold" panose="020B0903060703020204" pitchFamily="34" charset="0"/>
              </a:rPr>
              <a:t>protein intervention?</a:t>
            </a:r>
            <a:endParaRPr lang="en-CA" altLang="en-US" sz="3200" b="0" dirty="0">
              <a:latin typeface="Britannic Bold" panose="020B0903060703020204" pitchFamily="34" charset="0"/>
            </a:endParaRPr>
          </a:p>
        </p:txBody>
      </p:sp>
      <p:sp>
        <p:nvSpPr>
          <p:cNvPr id="112643" name="Content Placeholder 2"/>
          <p:cNvSpPr>
            <a:spLocks noGrp="1"/>
          </p:cNvSpPr>
          <p:nvPr>
            <p:ph idx="1"/>
          </p:nvPr>
        </p:nvSpPr>
        <p:spPr>
          <a:xfrm>
            <a:off x="1610756" y="1771650"/>
            <a:ext cx="5829300" cy="3371850"/>
          </a:xfrm>
        </p:spPr>
        <p:txBody>
          <a:bodyPr/>
          <a:lstStyle/>
          <a:p>
            <a:r>
              <a:rPr lang="en-CA" altLang="en-US" dirty="0" smtClean="0"/>
              <a:t>High NUTRIC Score</a:t>
            </a:r>
          </a:p>
          <a:p>
            <a:r>
              <a:rPr lang="en-CA" altLang="en-US" dirty="0" smtClean="0"/>
              <a:t>Clinical</a:t>
            </a:r>
          </a:p>
          <a:p>
            <a:pPr lvl="1"/>
            <a:r>
              <a:rPr lang="en-CA" altLang="en-US" dirty="0" smtClean="0"/>
              <a:t>BMI</a:t>
            </a:r>
          </a:p>
          <a:p>
            <a:pPr lvl="1"/>
            <a:r>
              <a:rPr lang="en-CA" altLang="en-US" dirty="0" smtClean="0"/>
              <a:t>Projected long length of stay</a:t>
            </a:r>
          </a:p>
          <a:p>
            <a:pPr lvl="1"/>
            <a:r>
              <a:rPr lang="en-CA" altLang="en-US" dirty="0" smtClean="0"/>
              <a:t>Nutritional history variables</a:t>
            </a:r>
          </a:p>
          <a:p>
            <a:r>
              <a:rPr lang="en-CA" altLang="en-US" dirty="0" smtClean="0"/>
              <a:t>Sarcopenia</a:t>
            </a:r>
          </a:p>
          <a:p>
            <a:pPr lvl="1"/>
            <a:r>
              <a:rPr lang="en-CA" altLang="en-US" dirty="0" smtClean="0"/>
              <a:t>CT vs. bedside US</a:t>
            </a:r>
          </a:p>
          <a:p>
            <a:r>
              <a:rPr lang="en-CA" altLang="en-US" dirty="0" smtClean="0"/>
              <a:t>Others?</a:t>
            </a:r>
          </a:p>
        </p:txBody>
      </p:sp>
      <p:sp>
        <p:nvSpPr>
          <p:cNvPr id="2" name="TextBox 1"/>
          <p:cNvSpPr txBox="1"/>
          <p:nvPr/>
        </p:nvSpPr>
        <p:spPr>
          <a:xfrm>
            <a:off x="547475" y="1215509"/>
            <a:ext cx="5323322" cy="461665"/>
          </a:xfrm>
          <a:prstGeom prst="rect">
            <a:avLst/>
          </a:prstGeom>
          <a:noFill/>
        </p:spPr>
        <p:txBody>
          <a:bodyPr wrap="square" rtlCol="0">
            <a:spAutoFit/>
          </a:bodyPr>
          <a:lstStyle/>
          <a:p>
            <a:r>
              <a:rPr lang="en-CA" sz="2400" b="1" dirty="0" err="1" smtClean="0"/>
              <a:t>Ans</a:t>
            </a:r>
            <a:r>
              <a:rPr lang="en-CA" sz="2400" b="1" dirty="0" smtClean="0"/>
              <a:t>: “high-risk patients”</a:t>
            </a:r>
            <a:endParaRPr lang="en-CA" sz="2400" b="1" dirty="0"/>
          </a:p>
        </p:txBody>
      </p:sp>
    </p:spTree>
    <p:extLst>
      <p:ext uri="{BB962C8B-B14F-4D97-AF65-F5344CB8AC3E}">
        <p14:creationId xmlns:p14="http://schemas.microsoft.com/office/powerpoint/2010/main" val="288110559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CA" altLang="en-US" dirty="0" smtClean="0"/>
              <a:t>More Protein is Better!</a:t>
            </a:r>
            <a:br>
              <a:rPr lang="en-CA" altLang="en-US" dirty="0" smtClean="0"/>
            </a:br>
            <a:r>
              <a:rPr lang="en-CA" altLang="en-US" dirty="0" smtClean="0"/>
              <a:t>Particularly in ‘High-risk’ patients</a:t>
            </a:r>
            <a:endParaRPr lang="en-CA" altLang="en-US" dirty="0"/>
          </a:p>
        </p:txBody>
      </p:sp>
      <p:pic>
        <p:nvPicPr>
          <p:cNvPr id="78851" name="Picture 4" descr="verpleegs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3250" y="1028057"/>
            <a:ext cx="2457450" cy="3086100"/>
          </a:xfrm>
        </p:spPr>
      </p:pic>
      <p:sp>
        <p:nvSpPr>
          <p:cNvPr id="78852" name="TextBox 4"/>
          <p:cNvSpPr txBox="1">
            <a:spLocks noChangeArrowheads="1"/>
          </p:cNvSpPr>
          <p:nvPr/>
        </p:nvSpPr>
        <p:spPr bwMode="auto">
          <a:xfrm>
            <a:off x="2686050" y="4235054"/>
            <a:ext cx="3371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800" dirty="0">
                <a:solidFill>
                  <a:srgbClr val="FFFF00"/>
                </a:solidFill>
                <a:latin typeface="Arial" panose="020B0604020202020204" pitchFamily="34" charset="0"/>
              </a:rPr>
              <a:t>If you feed them (better!)</a:t>
            </a:r>
          </a:p>
          <a:p>
            <a:pPr algn="ctr" eaLnBrk="0" hangingPunct="0">
              <a:spcBef>
                <a:spcPct val="0"/>
              </a:spcBef>
              <a:buFontTx/>
              <a:buNone/>
            </a:pPr>
            <a:r>
              <a:rPr lang="en-CA" altLang="en-US" sz="1800" dirty="0">
                <a:solidFill>
                  <a:srgbClr val="FFFF00"/>
                </a:solidFill>
                <a:latin typeface="Arial" panose="020B0604020202020204" pitchFamily="34" charset="0"/>
              </a:rPr>
              <a:t>They will leave (sooner!)</a:t>
            </a:r>
          </a:p>
        </p:txBody>
      </p:sp>
    </p:spTree>
    <p:extLst>
      <p:ext uri="{BB962C8B-B14F-4D97-AF65-F5344CB8AC3E}">
        <p14:creationId xmlns:p14="http://schemas.microsoft.com/office/powerpoint/2010/main" val="1013002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02859" y="646670"/>
            <a:ext cx="8444931" cy="1765965"/>
          </a:xfrm>
          <a:prstGeom prst="rect">
            <a:avLst/>
          </a:prstGeom>
        </p:spPr>
      </p:pic>
      <p:pic>
        <p:nvPicPr>
          <p:cNvPr id="7" name="Picture 6"/>
          <p:cNvPicPr>
            <a:picLocks noChangeAspect="1"/>
          </p:cNvPicPr>
          <p:nvPr/>
        </p:nvPicPr>
        <p:blipFill>
          <a:blip r:embed="rId3"/>
          <a:stretch>
            <a:fillRect/>
          </a:stretch>
        </p:blipFill>
        <p:spPr>
          <a:xfrm>
            <a:off x="1641258" y="2505822"/>
            <a:ext cx="4167563" cy="665550"/>
          </a:xfrm>
          <a:prstGeom prst="rect">
            <a:avLst/>
          </a:prstGeom>
        </p:spPr>
      </p:pic>
      <p:pic>
        <p:nvPicPr>
          <p:cNvPr id="8" name="Picture 7"/>
          <p:cNvPicPr>
            <a:picLocks noChangeAspect="1"/>
          </p:cNvPicPr>
          <p:nvPr/>
        </p:nvPicPr>
        <p:blipFill>
          <a:blip r:embed="rId4"/>
          <a:stretch>
            <a:fillRect/>
          </a:stretch>
        </p:blipFill>
        <p:spPr>
          <a:xfrm>
            <a:off x="1641257" y="3171372"/>
            <a:ext cx="4167563" cy="852600"/>
          </a:xfrm>
          <a:prstGeom prst="rect">
            <a:avLst/>
          </a:prstGeom>
        </p:spPr>
      </p:pic>
    </p:spTree>
    <p:extLst>
      <p:ext uri="{BB962C8B-B14F-4D97-AF65-F5344CB8AC3E}">
        <p14:creationId xmlns:p14="http://schemas.microsoft.com/office/powerpoint/2010/main" val="1888944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657350" y="114300"/>
            <a:ext cx="5829300" cy="857250"/>
          </a:xfrm>
        </p:spPr>
        <p:txBody>
          <a:bodyPr/>
          <a:lstStyle/>
          <a:p>
            <a:r>
              <a:rPr lang="en-CA" altLang="en-US" dirty="0" smtClean="0"/>
              <a:t>Current Practice </a:t>
            </a:r>
            <a:br>
              <a:rPr lang="en-CA" altLang="en-US" dirty="0" smtClean="0"/>
            </a:br>
            <a:r>
              <a:rPr lang="en-CA" altLang="en-US" sz="2400" dirty="0"/>
              <a:t>Results of 2014 INS</a:t>
            </a:r>
          </a:p>
        </p:txBody>
      </p:sp>
      <p:sp>
        <p:nvSpPr>
          <p:cNvPr id="81924" name="TextBox 4"/>
          <p:cNvSpPr txBox="1">
            <a:spLocks noChangeArrowheads="1"/>
          </p:cNvSpPr>
          <p:nvPr/>
        </p:nvSpPr>
        <p:spPr bwMode="auto">
          <a:xfrm>
            <a:off x="4796106" y="4689872"/>
            <a:ext cx="2457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800" dirty="0">
                <a:solidFill>
                  <a:srgbClr val="FFFF00"/>
                </a:solidFill>
                <a:latin typeface="Arial" panose="020B0604020202020204" pitchFamily="34" charset="0"/>
              </a:rPr>
              <a:t>186 sites worldwide</a:t>
            </a:r>
          </a:p>
        </p:txBody>
      </p:sp>
      <p:sp>
        <p:nvSpPr>
          <p:cNvPr id="81925" name="TextBox 6"/>
          <p:cNvSpPr txBox="1">
            <a:spLocks noChangeArrowheads="1"/>
          </p:cNvSpPr>
          <p:nvPr/>
        </p:nvSpPr>
        <p:spPr bwMode="auto">
          <a:xfrm>
            <a:off x="1643773" y="4689872"/>
            <a:ext cx="297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800" dirty="0">
                <a:solidFill>
                  <a:srgbClr val="FFFF00"/>
                </a:solidFill>
                <a:latin typeface="Arial" panose="020B0604020202020204" pitchFamily="34" charset="0"/>
              </a:rPr>
              <a:t>63 sites in US (Sister Sites)</a:t>
            </a:r>
          </a:p>
        </p:txBody>
      </p:sp>
      <p:pic>
        <p:nvPicPr>
          <p:cNvPr id="8192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2069" y="2256962"/>
            <a:ext cx="6591300" cy="56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8" name="TextBox 8"/>
          <p:cNvSpPr txBox="1">
            <a:spLocks noChangeArrowheads="1"/>
          </p:cNvSpPr>
          <p:nvPr/>
        </p:nvSpPr>
        <p:spPr bwMode="auto">
          <a:xfrm>
            <a:off x="4170760" y="2284346"/>
            <a:ext cx="6869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CA" altLang="en-US" sz="1200" b="1" dirty="0">
                <a:solidFill>
                  <a:srgbClr val="000000"/>
                </a:solidFill>
                <a:latin typeface="Arial" panose="020B0604020202020204" pitchFamily="34" charset="0"/>
              </a:rPr>
              <a:t>site</a:t>
            </a:r>
          </a:p>
        </p:txBody>
      </p:sp>
      <p:sp>
        <p:nvSpPr>
          <p:cNvPr id="81929" name="TextBox 10"/>
          <p:cNvSpPr txBox="1">
            <a:spLocks noChangeArrowheads="1"/>
          </p:cNvSpPr>
          <p:nvPr/>
        </p:nvSpPr>
        <p:spPr bwMode="auto">
          <a:xfrm>
            <a:off x="5314950" y="2286728"/>
            <a:ext cx="10298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CA" altLang="en-US" sz="1200" b="1" dirty="0">
                <a:solidFill>
                  <a:srgbClr val="000000"/>
                </a:solidFill>
                <a:latin typeface="Arial" panose="020B0604020202020204" pitchFamily="34" charset="0"/>
              </a:rPr>
              <a:t>All US sites</a:t>
            </a:r>
          </a:p>
        </p:txBody>
      </p:sp>
      <p:sp>
        <p:nvSpPr>
          <p:cNvPr id="81930" name="TextBox 11"/>
          <p:cNvSpPr txBox="1">
            <a:spLocks noChangeArrowheads="1"/>
          </p:cNvSpPr>
          <p:nvPr/>
        </p:nvSpPr>
        <p:spPr bwMode="auto">
          <a:xfrm>
            <a:off x="6894910" y="2286728"/>
            <a:ext cx="1031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CA" altLang="en-US" sz="1200" b="1" dirty="0">
                <a:solidFill>
                  <a:srgbClr val="000000"/>
                </a:solidFill>
                <a:latin typeface="Arial" panose="020B0604020202020204" pitchFamily="34" charset="0"/>
              </a:rPr>
              <a:t>All sites</a:t>
            </a:r>
          </a:p>
        </p:txBody>
      </p:sp>
      <p:sp>
        <p:nvSpPr>
          <p:cNvPr id="2" name="Right Arrow Callout 1"/>
          <p:cNvSpPr/>
          <p:nvPr/>
        </p:nvSpPr>
        <p:spPr bwMode="auto">
          <a:xfrm>
            <a:off x="203847" y="2044295"/>
            <a:ext cx="1316270" cy="1297684"/>
          </a:xfrm>
          <a:prstGeom prst="rightArrowCallou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New Roman" charset="0"/>
              <a:ea typeface="ＭＳ Ｐゴシック" charset="0"/>
            </a:endParaRPr>
          </a:p>
        </p:txBody>
      </p:sp>
      <p:sp>
        <p:nvSpPr>
          <p:cNvPr id="3" name="TextBox 2"/>
          <p:cNvSpPr txBox="1"/>
          <p:nvPr/>
        </p:nvSpPr>
        <p:spPr>
          <a:xfrm>
            <a:off x="163078" y="2000639"/>
            <a:ext cx="962063" cy="1384995"/>
          </a:xfrm>
          <a:prstGeom prst="rect">
            <a:avLst/>
          </a:prstGeom>
          <a:noFill/>
        </p:spPr>
        <p:txBody>
          <a:bodyPr wrap="square" rtlCol="0">
            <a:spAutoFit/>
          </a:bodyPr>
          <a:lstStyle/>
          <a:p>
            <a:r>
              <a:rPr lang="en-CA" sz="1400" dirty="0" smtClean="0"/>
              <a:t>Majority use actual or estimated dry weight</a:t>
            </a:r>
            <a:endParaRPr lang="en-CA" sz="1400" dirty="0"/>
          </a:p>
        </p:txBody>
      </p:sp>
      <p:sp>
        <p:nvSpPr>
          <p:cNvPr id="4" name="TextBox 3"/>
          <p:cNvSpPr txBox="1"/>
          <p:nvPr/>
        </p:nvSpPr>
        <p:spPr>
          <a:xfrm>
            <a:off x="1607480" y="1505468"/>
            <a:ext cx="5929040" cy="461665"/>
          </a:xfrm>
          <a:prstGeom prst="rect">
            <a:avLst/>
          </a:prstGeom>
          <a:noFill/>
        </p:spPr>
        <p:txBody>
          <a:bodyPr wrap="square" rtlCol="0">
            <a:spAutoFit/>
          </a:bodyPr>
          <a:lstStyle/>
          <a:p>
            <a:r>
              <a:rPr lang="en-CA" sz="2400" b="1" dirty="0" smtClean="0"/>
              <a:t>What are people prescribing currently?</a:t>
            </a:r>
            <a:endParaRPr lang="en-CA" sz="2400" b="1" dirty="0"/>
          </a:p>
        </p:txBody>
      </p:sp>
    </p:spTree>
    <p:extLst>
      <p:ext uri="{BB962C8B-B14F-4D97-AF65-F5344CB8AC3E}">
        <p14:creationId xmlns:p14="http://schemas.microsoft.com/office/powerpoint/2010/main" val="10555553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657350" y="114300"/>
            <a:ext cx="5829300" cy="857250"/>
          </a:xfrm>
        </p:spPr>
        <p:txBody>
          <a:bodyPr/>
          <a:lstStyle/>
          <a:p>
            <a:r>
              <a:rPr lang="en-CA" altLang="en-US" dirty="0" smtClean="0"/>
              <a:t>Current Practice </a:t>
            </a:r>
            <a:br>
              <a:rPr lang="en-CA" altLang="en-US" dirty="0" smtClean="0"/>
            </a:br>
            <a:r>
              <a:rPr lang="en-CA" altLang="en-US" sz="2400" dirty="0"/>
              <a:t>Results of 2014 INS</a:t>
            </a:r>
          </a:p>
        </p:txBody>
      </p:sp>
      <p:pic>
        <p:nvPicPr>
          <p:cNvPr id="14" name="Picture 13" descr="The SGPlot Procedure"/>
          <p:cNvPicPr/>
          <p:nvPr/>
        </p:nvPicPr>
        <p:blipFill>
          <a:blip r:embed="rId3">
            <a:extLst>
              <a:ext uri="{28A0092B-C50C-407E-A947-70E740481C1C}">
                <a14:useLocalDpi xmlns:a14="http://schemas.microsoft.com/office/drawing/2010/main" val="0"/>
              </a:ext>
            </a:extLst>
          </a:blip>
          <a:srcRect/>
          <a:stretch>
            <a:fillRect/>
          </a:stretch>
        </p:blipFill>
        <p:spPr bwMode="auto">
          <a:xfrm>
            <a:off x="407694" y="971550"/>
            <a:ext cx="5486400" cy="4116070"/>
          </a:xfrm>
          <a:prstGeom prst="rect">
            <a:avLst/>
          </a:prstGeom>
          <a:noFill/>
          <a:ln>
            <a:noFill/>
          </a:ln>
        </p:spPr>
      </p:pic>
      <p:sp>
        <p:nvSpPr>
          <p:cNvPr id="4" name="TextBox 3"/>
          <p:cNvSpPr txBox="1"/>
          <p:nvPr/>
        </p:nvSpPr>
        <p:spPr>
          <a:xfrm>
            <a:off x="6324721" y="2265614"/>
            <a:ext cx="2323858" cy="2308324"/>
          </a:xfrm>
          <a:prstGeom prst="rect">
            <a:avLst/>
          </a:prstGeom>
          <a:noFill/>
        </p:spPr>
        <p:txBody>
          <a:bodyPr wrap="square" rtlCol="0">
            <a:spAutoFit/>
          </a:bodyPr>
          <a:lstStyle/>
          <a:p>
            <a:pPr algn="ctr"/>
            <a:r>
              <a:rPr lang="en-US" u="sng" dirty="0" smtClean="0"/>
              <a:t>Source of Protein</a:t>
            </a:r>
          </a:p>
          <a:p>
            <a:pPr marL="285750" indent="-285750">
              <a:buFont typeface="Arial" panose="020B0604020202020204" pitchFamily="34" charset="0"/>
              <a:buChar char="•"/>
            </a:pPr>
            <a:r>
              <a:rPr lang="en-US" dirty="0" smtClean="0"/>
              <a:t>83% from EN</a:t>
            </a:r>
          </a:p>
          <a:p>
            <a:pPr marL="285750" indent="-285750">
              <a:buFont typeface="Arial" panose="020B0604020202020204" pitchFamily="34" charset="0"/>
              <a:buChar char="•"/>
            </a:pPr>
            <a:r>
              <a:rPr lang="en-US" dirty="0" smtClean="0"/>
              <a:t>11.5</a:t>
            </a:r>
            <a:r>
              <a:rPr lang="en-US" dirty="0"/>
              <a:t>% </a:t>
            </a:r>
            <a:r>
              <a:rPr lang="en-US" dirty="0" smtClean="0"/>
              <a:t>from PN</a:t>
            </a:r>
          </a:p>
          <a:p>
            <a:pPr marL="285750" indent="-285750">
              <a:buFont typeface="Arial" panose="020B0604020202020204" pitchFamily="34" charset="0"/>
              <a:buChar char="•"/>
            </a:pPr>
            <a:r>
              <a:rPr lang="en-US" dirty="0" smtClean="0"/>
              <a:t>6% </a:t>
            </a:r>
            <a:r>
              <a:rPr lang="en-US" dirty="0"/>
              <a:t>from enteral protein supplements </a:t>
            </a:r>
            <a:endParaRPr lang="en-US" dirty="0" smtClean="0"/>
          </a:p>
          <a:p>
            <a:pPr marL="285750" indent="-285750">
              <a:buFont typeface="Arial" panose="020B0604020202020204" pitchFamily="34" charset="0"/>
              <a:buChar char="•"/>
            </a:pPr>
            <a:r>
              <a:rPr lang="en-US" dirty="0" smtClean="0"/>
              <a:t>&lt;1% from IV </a:t>
            </a:r>
            <a:r>
              <a:rPr lang="en-US" dirty="0"/>
              <a:t>amino acids </a:t>
            </a:r>
            <a:r>
              <a:rPr lang="en-US" dirty="0" smtClean="0"/>
              <a:t>alone</a:t>
            </a:r>
            <a:endParaRPr lang="en-CA" dirty="0"/>
          </a:p>
        </p:txBody>
      </p:sp>
      <p:sp>
        <p:nvSpPr>
          <p:cNvPr id="2" name="TextBox 1"/>
          <p:cNvSpPr txBox="1"/>
          <p:nvPr/>
        </p:nvSpPr>
        <p:spPr>
          <a:xfrm>
            <a:off x="6115414" y="1368688"/>
            <a:ext cx="2533165" cy="369332"/>
          </a:xfrm>
          <a:prstGeom prst="rect">
            <a:avLst/>
          </a:prstGeom>
          <a:noFill/>
        </p:spPr>
        <p:txBody>
          <a:bodyPr wrap="square" rtlCol="0">
            <a:spAutoFit/>
          </a:bodyPr>
          <a:lstStyle/>
          <a:p>
            <a:r>
              <a:rPr lang="en-CA" dirty="0" smtClean="0"/>
              <a:t>Overall Adequacy 55%</a:t>
            </a:r>
            <a:endParaRPr lang="en-CA" dirty="0"/>
          </a:p>
        </p:txBody>
      </p:sp>
    </p:spTree>
    <p:extLst>
      <p:ext uri="{BB962C8B-B14F-4D97-AF65-F5344CB8AC3E}">
        <p14:creationId xmlns:p14="http://schemas.microsoft.com/office/powerpoint/2010/main" val="27843788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782" y="1277059"/>
            <a:ext cx="7772400" cy="1335563"/>
          </a:xfrm>
        </p:spPr>
        <p:txBody>
          <a:bodyPr/>
          <a:lstStyle/>
          <a:p>
            <a:r>
              <a:rPr lang="en-US" dirty="0"/>
              <a:t>At a patient level, 16%</a:t>
            </a:r>
            <a:r>
              <a:rPr lang="en-CA" dirty="0"/>
              <a:t> of patients averaged more than 80% protein adequacy</a:t>
            </a:r>
          </a:p>
          <a:p>
            <a:r>
              <a:rPr lang="en-US" dirty="0" smtClean="0"/>
              <a:t>At </a:t>
            </a:r>
            <a:r>
              <a:rPr lang="en-US" dirty="0"/>
              <a:t>a site level, </a:t>
            </a:r>
            <a:r>
              <a:rPr lang="en-US" dirty="0" smtClean="0"/>
              <a:t>6% (11 sites) </a:t>
            </a:r>
            <a:r>
              <a:rPr lang="en-US" dirty="0"/>
              <a:t>averaged more than 80</a:t>
            </a:r>
            <a:r>
              <a:rPr lang="en-US" dirty="0" smtClean="0"/>
              <a:t>% in all patients.</a:t>
            </a:r>
          </a:p>
        </p:txBody>
      </p:sp>
      <p:sp>
        <p:nvSpPr>
          <p:cNvPr id="4" name="Content Placeholder 2"/>
          <p:cNvSpPr txBox="1">
            <a:spLocks/>
          </p:cNvSpPr>
          <p:nvPr/>
        </p:nvSpPr>
        <p:spPr bwMode="auto">
          <a:xfrm>
            <a:off x="785782" y="2716632"/>
            <a:ext cx="7772400" cy="186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257175" indent="-257175" algn="l" rtl="0" eaLnBrk="0" fontAlgn="base" hangingPunct="0">
              <a:spcBef>
                <a:spcPct val="20000"/>
              </a:spcBef>
              <a:spcAft>
                <a:spcPct val="0"/>
              </a:spcAft>
              <a:buClr>
                <a:schemeClr val="tx2"/>
              </a:buClr>
              <a:buSzPct val="68000"/>
              <a:buFont typeface="Monotype Sorts" charset="2"/>
              <a:buChar char="l"/>
              <a:defRPr sz="1800" b="1">
                <a:solidFill>
                  <a:schemeClr val="tx1"/>
                </a:solidFill>
                <a:effectLst/>
                <a:latin typeface="+mn-lt"/>
                <a:ea typeface="MS PGothic" pitchFamily="34" charset="-128"/>
                <a:cs typeface="MS PGothic" charset="0"/>
              </a:defRPr>
            </a:lvl1pPr>
            <a:lvl2pPr marL="557213" indent="-214313" algn="l" rtl="0" eaLnBrk="0" fontAlgn="base" hangingPunct="0">
              <a:spcBef>
                <a:spcPct val="20000"/>
              </a:spcBef>
              <a:spcAft>
                <a:spcPct val="0"/>
              </a:spcAft>
              <a:buClr>
                <a:schemeClr val="tx2"/>
              </a:buClr>
              <a:buSzPct val="68000"/>
              <a:buFont typeface="Monotype Sorts" charset="2"/>
              <a:buChar char="l"/>
              <a:defRPr sz="1800" b="1">
                <a:solidFill>
                  <a:schemeClr val="tx1"/>
                </a:solidFill>
                <a:effectLst/>
                <a:latin typeface="+mn-lt"/>
                <a:ea typeface="MS PGothic" pitchFamily="34" charset="-128"/>
                <a:cs typeface="MS PGothic" charset="0"/>
              </a:defRPr>
            </a:lvl2pPr>
            <a:lvl3pPr marL="857250" indent="-171450" algn="l" rtl="0" eaLnBrk="0" fontAlgn="base" hangingPunct="0">
              <a:spcBef>
                <a:spcPct val="20000"/>
              </a:spcBef>
              <a:spcAft>
                <a:spcPct val="0"/>
              </a:spcAft>
              <a:defRPr sz="1800" b="1">
                <a:solidFill>
                  <a:schemeClr val="tx1"/>
                </a:solidFill>
                <a:effectLst/>
                <a:latin typeface="+mn-lt"/>
                <a:ea typeface="MS PGothic" pitchFamily="34" charset="-128"/>
                <a:cs typeface="MS PGothic" charset="0"/>
              </a:defRPr>
            </a:lvl3pPr>
            <a:lvl4pPr marL="1200150" indent="-171450" algn="l" rtl="0" eaLnBrk="0" fontAlgn="base" hangingPunct="0">
              <a:spcBef>
                <a:spcPct val="20000"/>
              </a:spcBef>
              <a:spcAft>
                <a:spcPct val="0"/>
              </a:spcAft>
              <a:defRPr sz="1800" b="1">
                <a:solidFill>
                  <a:schemeClr val="tx1"/>
                </a:solidFill>
                <a:effectLst/>
                <a:latin typeface="+mn-lt"/>
                <a:ea typeface="MS PGothic" pitchFamily="34" charset="-128"/>
                <a:cs typeface="MS PGothic" charset="0"/>
              </a:defRPr>
            </a:lvl4pPr>
            <a:lvl5pPr marL="1543050" indent="-171450" algn="l" rtl="0" eaLnBrk="0" fontAlgn="base" hangingPunct="0">
              <a:spcBef>
                <a:spcPct val="20000"/>
              </a:spcBef>
              <a:spcAft>
                <a:spcPct val="0"/>
              </a:spcAft>
              <a:defRPr sz="1800" b="1">
                <a:solidFill>
                  <a:schemeClr val="tx1"/>
                </a:solidFill>
                <a:effectLst/>
                <a:latin typeface="+mn-lt"/>
                <a:ea typeface="MS PGothic" pitchFamily="34" charset="-128"/>
                <a:cs typeface="MS PGothic" charset="0"/>
              </a:defRPr>
            </a:lvl5pPr>
            <a:lvl6pPr marL="1885950" indent="-171450" algn="l" rtl="0" eaLnBrk="0" fontAlgn="base" hangingPunct="0">
              <a:spcBef>
                <a:spcPct val="20000"/>
              </a:spcBef>
              <a:spcAft>
                <a:spcPct val="0"/>
              </a:spcAft>
              <a:defRPr sz="1800" b="1">
                <a:solidFill>
                  <a:schemeClr val="tx1"/>
                </a:solidFill>
                <a:effectLst>
                  <a:outerShdw blurRad="38100" dist="38100" dir="2700000" algn="tl">
                    <a:srgbClr val="000000"/>
                  </a:outerShdw>
                </a:effectLst>
                <a:latin typeface="+mn-lt"/>
                <a:ea typeface="+mn-ea"/>
              </a:defRPr>
            </a:lvl6pPr>
            <a:lvl7pPr marL="2228850" indent="-171450" algn="l" rtl="0" eaLnBrk="0" fontAlgn="base" hangingPunct="0">
              <a:spcBef>
                <a:spcPct val="20000"/>
              </a:spcBef>
              <a:spcAft>
                <a:spcPct val="0"/>
              </a:spcAft>
              <a:defRPr sz="1800" b="1">
                <a:solidFill>
                  <a:schemeClr val="tx1"/>
                </a:solidFill>
                <a:effectLst>
                  <a:outerShdw blurRad="38100" dist="38100" dir="2700000" algn="tl">
                    <a:srgbClr val="000000"/>
                  </a:outerShdw>
                </a:effectLst>
                <a:latin typeface="+mn-lt"/>
                <a:ea typeface="+mn-ea"/>
              </a:defRPr>
            </a:lvl7pPr>
            <a:lvl8pPr marL="2571750" indent="-171450" algn="l" rtl="0" eaLnBrk="0" fontAlgn="base" hangingPunct="0">
              <a:spcBef>
                <a:spcPct val="20000"/>
              </a:spcBef>
              <a:spcAft>
                <a:spcPct val="0"/>
              </a:spcAft>
              <a:defRPr sz="1800" b="1">
                <a:solidFill>
                  <a:schemeClr val="tx1"/>
                </a:solidFill>
                <a:effectLst>
                  <a:outerShdw blurRad="38100" dist="38100" dir="2700000" algn="tl">
                    <a:srgbClr val="000000"/>
                  </a:outerShdw>
                </a:effectLst>
                <a:latin typeface="+mn-lt"/>
                <a:ea typeface="+mn-ea"/>
              </a:defRPr>
            </a:lvl8pPr>
            <a:lvl9pPr marL="2914650" indent="-171450" algn="l" rtl="0" eaLnBrk="0" fontAlgn="base" hangingPunct="0">
              <a:spcBef>
                <a:spcPct val="20000"/>
              </a:spcBef>
              <a:spcAft>
                <a:spcPct val="0"/>
              </a:spcAft>
              <a:defRPr sz="1800" b="1">
                <a:solidFill>
                  <a:schemeClr val="tx1"/>
                </a:solidFill>
                <a:effectLst>
                  <a:outerShdw blurRad="38100" dist="38100" dir="2700000" algn="tl">
                    <a:srgbClr val="000000"/>
                  </a:outerShdw>
                </a:effectLst>
                <a:latin typeface="+mn-lt"/>
                <a:ea typeface="+mn-ea"/>
              </a:defRPr>
            </a:lvl9pPr>
          </a:lstStyle>
          <a:p>
            <a:r>
              <a:rPr lang="en-CA" kern="0" dirty="0"/>
              <a:t>16% of high NUTRIC Score patients received more than 80% of prescribed amount.</a:t>
            </a:r>
          </a:p>
          <a:p>
            <a:r>
              <a:rPr lang="en-US" kern="0" dirty="0" smtClean="0"/>
              <a:t>7% (16 sites) managed to provide more than 80% of prescribed amounts to high-risk patients. </a:t>
            </a:r>
          </a:p>
        </p:txBody>
      </p:sp>
      <p:sp>
        <p:nvSpPr>
          <p:cNvPr id="5" name="TextBox 4"/>
          <p:cNvSpPr txBox="1"/>
          <p:nvPr/>
        </p:nvSpPr>
        <p:spPr>
          <a:xfrm>
            <a:off x="413518" y="815394"/>
            <a:ext cx="2125835" cy="461665"/>
          </a:xfrm>
          <a:prstGeom prst="rect">
            <a:avLst/>
          </a:prstGeom>
          <a:noFill/>
        </p:spPr>
        <p:txBody>
          <a:bodyPr wrap="square" rtlCol="0">
            <a:spAutoFit/>
          </a:bodyPr>
          <a:lstStyle/>
          <a:p>
            <a:r>
              <a:rPr lang="en-CA" sz="2400" dirty="0" smtClean="0">
                <a:solidFill>
                  <a:schemeClr val="tx2"/>
                </a:solidFill>
              </a:rPr>
              <a:t>In all comers:</a:t>
            </a:r>
            <a:endParaRPr lang="en-CA" sz="2400" dirty="0">
              <a:solidFill>
                <a:schemeClr val="tx2"/>
              </a:solidFill>
            </a:endParaRPr>
          </a:p>
        </p:txBody>
      </p:sp>
      <p:sp>
        <p:nvSpPr>
          <p:cNvPr id="6" name="TextBox 5"/>
          <p:cNvSpPr txBox="1"/>
          <p:nvPr/>
        </p:nvSpPr>
        <p:spPr>
          <a:xfrm>
            <a:off x="413517" y="2254967"/>
            <a:ext cx="4007054" cy="461665"/>
          </a:xfrm>
          <a:prstGeom prst="rect">
            <a:avLst/>
          </a:prstGeom>
          <a:noFill/>
        </p:spPr>
        <p:txBody>
          <a:bodyPr wrap="square" rtlCol="0">
            <a:spAutoFit/>
          </a:bodyPr>
          <a:lstStyle/>
          <a:p>
            <a:r>
              <a:rPr lang="en-CA" sz="2400" dirty="0" smtClean="0">
                <a:solidFill>
                  <a:schemeClr val="tx2"/>
                </a:solidFill>
              </a:rPr>
              <a:t>In High NUTRIC patients:</a:t>
            </a:r>
            <a:endParaRPr lang="en-CA" sz="2400" dirty="0">
              <a:solidFill>
                <a:schemeClr val="tx2"/>
              </a:solidFill>
            </a:endParaRPr>
          </a:p>
        </p:txBody>
      </p:sp>
      <p:sp>
        <p:nvSpPr>
          <p:cNvPr id="7" name="Title 1"/>
          <p:cNvSpPr>
            <a:spLocks noGrp="1"/>
          </p:cNvSpPr>
          <p:nvPr>
            <p:ph type="title"/>
          </p:nvPr>
        </p:nvSpPr>
        <p:spPr>
          <a:xfrm>
            <a:off x="1657350" y="114300"/>
            <a:ext cx="5829300" cy="857250"/>
          </a:xfrm>
        </p:spPr>
        <p:txBody>
          <a:bodyPr/>
          <a:lstStyle/>
          <a:p>
            <a:r>
              <a:rPr lang="en-CA" altLang="en-US" dirty="0" smtClean="0"/>
              <a:t>Current Practice </a:t>
            </a:r>
            <a:br>
              <a:rPr lang="en-CA" altLang="en-US" dirty="0" smtClean="0"/>
            </a:br>
            <a:r>
              <a:rPr lang="en-CA" altLang="en-US" sz="2400" dirty="0"/>
              <a:t>Results of 2014 INS</a:t>
            </a:r>
          </a:p>
        </p:txBody>
      </p:sp>
      <p:sp>
        <p:nvSpPr>
          <p:cNvPr id="8" name="TextBox 7"/>
          <p:cNvSpPr txBox="1"/>
          <p:nvPr/>
        </p:nvSpPr>
        <p:spPr>
          <a:xfrm>
            <a:off x="1735613" y="4146833"/>
            <a:ext cx="6360030" cy="369332"/>
          </a:xfrm>
          <a:prstGeom prst="rect">
            <a:avLst/>
          </a:prstGeom>
          <a:solidFill>
            <a:schemeClr val="bg1">
              <a:lumMod val="60000"/>
              <a:lumOff val="40000"/>
            </a:schemeClr>
          </a:solidFill>
        </p:spPr>
        <p:txBody>
          <a:bodyPr wrap="square" rtlCol="0">
            <a:spAutoFit/>
          </a:bodyPr>
          <a:lstStyle/>
          <a:p>
            <a:r>
              <a:rPr lang="en-CA" dirty="0" smtClean="0"/>
              <a:t>Performance in ‘all’ patients same as High NUTRIC patients</a:t>
            </a:r>
            <a:endParaRPr lang="en-CA" dirty="0"/>
          </a:p>
        </p:txBody>
      </p:sp>
    </p:spTree>
    <p:extLst>
      <p:ext uri="{BB962C8B-B14F-4D97-AF65-F5344CB8AC3E}">
        <p14:creationId xmlns:p14="http://schemas.microsoft.com/office/powerpoint/2010/main" val="15981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86099" y="1828800"/>
            <a:ext cx="4689175" cy="857250"/>
          </a:xfrm>
        </p:spPr>
        <p:txBody>
          <a:bodyPr/>
          <a:lstStyle/>
          <a:p>
            <a:r>
              <a:rPr lang="en-US" sz="2800" dirty="0"/>
              <a:t>Is current practice providing adequate amounts of protein to critically ill patients?</a:t>
            </a:r>
            <a:endParaRPr lang="en-CA" sz="2800" dirty="0"/>
          </a:p>
        </p:txBody>
      </p:sp>
      <p:pic>
        <p:nvPicPr>
          <p:cNvPr id="4" name="Picture 3" descr="bean man.png"/>
          <p:cNvPicPr>
            <a:picLocks noChangeAspect="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314450" y="1885950"/>
            <a:ext cx="1398917" cy="3003556"/>
          </a:xfrm>
          <a:prstGeom prst="rect">
            <a:avLst/>
          </a:prstGeom>
        </p:spPr>
      </p:pic>
    </p:spTree>
    <p:extLst>
      <p:ext uri="{BB962C8B-B14F-4D97-AF65-F5344CB8AC3E}">
        <p14:creationId xmlns:p14="http://schemas.microsoft.com/office/powerpoint/2010/main" val="805322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358503" y="1183481"/>
            <a:ext cx="736997" cy="3429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5362" name="Titel 1"/>
          <p:cNvSpPr>
            <a:spLocks noGrp="1"/>
          </p:cNvSpPr>
          <p:nvPr>
            <p:ph type="title"/>
          </p:nvPr>
        </p:nvSpPr>
        <p:spPr>
          <a:xfrm>
            <a:off x="716377" y="347662"/>
            <a:ext cx="7006517" cy="835819"/>
          </a:xfrm>
        </p:spPr>
        <p:txBody>
          <a:bodyPr/>
          <a:lstStyle/>
          <a:p>
            <a:pPr eaLnBrk="1" hangingPunct="1"/>
            <a:r>
              <a:rPr lang="nl-NL" sz="2800" dirty="0" smtClean="0">
                <a:latin typeface="Arial" charset="0"/>
                <a:ea typeface="ＭＳ Ｐゴシック"/>
                <a:cs typeface="Arial" charset="0"/>
              </a:rPr>
              <a:t>Critically injured trauma patients </a:t>
            </a:r>
            <a:br>
              <a:rPr lang="nl-NL" sz="2800" dirty="0" smtClean="0">
                <a:latin typeface="Arial" charset="0"/>
                <a:ea typeface="ＭＳ Ｐゴシック"/>
                <a:cs typeface="Arial" charset="0"/>
              </a:rPr>
            </a:br>
            <a:r>
              <a:rPr lang="nl-NL" sz="2800" dirty="0" smtClean="0">
                <a:latin typeface="Arial" charset="0"/>
                <a:ea typeface="ＭＳ Ｐゴシック"/>
                <a:cs typeface="Arial" charset="0"/>
              </a:rPr>
              <a:t>during 21 days</a:t>
            </a:r>
          </a:p>
        </p:txBody>
      </p:sp>
      <p:pic>
        <p:nvPicPr>
          <p:cNvPr id="15364" name="Picture 2"/>
          <p:cNvPicPr>
            <a:picLocks noChangeAspect="1" noChangeArrowheads="1"/>
          </p:cNvPicPr>
          <p:nvPr/>
        </p:nvPicPr>
        <p:blipFill>
          <a:blip r:embed="rId2"/>
          <a:srcRect/>
          <a:stretch>
            <a:fillRect/>
          </a:stretch>
        </p:blipFill>
        <p:spPr bwMode="auto">
          <a:xfrm>
            <a:off x="1358504" y="1526382"/>
            <a:ext cx="3752850" cy="3498056"/>
          </a:xfrm>
          <a:prstGeom prst="rect">
            <a:avLst/>
          </a:prstGeom>
          <a:noFill/>
          <a:ln w="9525">
            <a:noFill/>
            <a:miter lim="800000"/>
            <a:headEnd/>
            <a:tailEnd/>
          </a:ln>
        </p:spPr>
      </p:pic>
      <p:sp>
        <p:nvSpPr>
          <p:cNvPr id="15365" name="Tekstvak 7"/>
          <p:cNvSpPr txBox="1">
            <a:spLocks noChangeArrowheads="1"/>
          </p:cNvSpPr>
          <p:nvPr/>
        </p:nvSpPr>
        <p:spPr bwMode="auto">
          <a:xfrm>
            <a:off x="5111354" y="4770522"/>
            <a:ext cx="3825479" cy="253916"/>
          </a:xfrm>
          <a:prstGeom prst="rect">
            <a:avLst/>
          </a:prstGeom>
          <a:noFill/>
          <a:ln w="9525">
            <a:noFill/>
            <a:miter lim="800000"/>
            <a:headEnd/>
            <a:tailEnd/>
          </a:ln>
        </p:spPr>
        <p:txBody>
          <a:bodyPr>
            <a:spAutoFit/>
          </a:bodyPr>
          <a:lstStyle/>
          <a:p>
            <a:pPr algn="r"/>
            <a:r>
              <a:rPr lang="en-GB" sz="1050" dirty="0"/>
              <a:t>Monk DN</a:t>
            </a:r>
            <a:r>
              <a:rPr lang="en-GB" sz="1050" i="1" dirty="0"/>
              <a:t>, et al.</a:t>
            </a:r>
            <a:r>
              <a:rPr lang="en-GB" sz="1050" dirty="0"/>
              <a:t> Annals of surgery 1996; 223:395-405.</a:t>
            </a:r>
            <a:endParaRPr lang="nl-NL" sz="1050" dirty="0"/>
          </a:p>
        </p:txBody>
      </p:sp>
      <p:sp>
        <p:nvSpPr>
          <p:cNvPr id="13" name="Afgeronde rechthoek 6"/>
          <p:cNvSpPr>
            <a:spLocks noChangeArrowheads="1"/>
          </p:cNvSpPr>
          <p:nvPr/>
        </p:nvSpPr>
        <p:spPr bwMode="auto">
          <a:xfrm>
            <a:off x="5932568" y="2305527"/>
            <a:ext cx="2663958" cy="1342949"/>
          </a:xfrm>
          <a:prstGeom prst="roundRect">
            <a:avLst>
              <a:gd name="adj" fmla="val 16667"/>
            </a:avLst>
          </a:prstGeom>
          <a:solidFill>
            <a:schemeClr val="accent1"/>
          </a:solidFill>
          <a:ln w="9525" algn="ctr">
            <a:solidFill>
              <a:schemeClr val="tx1"/>
            </a:solidFill>
            <a:round/>
            <a:headEnd/>
            <a:tailEnd/>
          </a:ln>
        </p:spPr>
        <p:txBody>
          <a:bodyPr/>
          <a:lstStyle/>
          <a:p>
            <a:pPr algn="ctr"/>
            <a:r>
              <a:rPr lang="nl-NL" altLang="en-US" sz="2100" b="1" dirty="0" smtClean="0">
                <a:solidFill>
                  <a:schemeClr val="bg1"/>
                </a:solidFill>
              </a:rPr>
              <a:t>Loss of skeletal muscle protein </a:t>
            </a:r>
            <a:r>
              <a:rPr lang="nl-NL" altLang="en-US" sz="2100" b="1" dirty="0">
                <a:solidFill>
                  <a:schemeClr val="bg1"/>
                </a:solidFill>
              </a:rPr>
              <a:t>= </a:t>
            </a:r>
            <a:r>
              <a:rPr lang="nl-NL" altLang="en-US" sz="2100" b="1" dirty="0" smtClean="0">
                <a:solidFill>
                  <a:schemeClr val="bg1"/>
                </a:solidFill>
              </a:rPr>
              <a:t>loss of function</a:t>
            </a:r>
            <a:endParaRPr lang="nl-NL" altLang="en-US" sz="2100" b="1" dirty="0">
              <a:solidFill>
                <a:schemeClr val="bg1"/>
              </a:solidFill>
            </a:endParaRPr>
          </a:p>
        </p:txBody>
      </p:sp>
    </p:spTree>
    <p:extLst>
      <p:ext uri="{BB962C8B-B14F-4D97-AF65-F5344CB8AC3E}">
        <p14:creationId xmlns:p14="http://schemas.microsoft.com/office/powerpoint/2010/main" val="44749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CA" altLang="en-US" dirty="0" smtClean="0"/>
              <a:t>Can we do better?</a:t>
            </a:r>
          </a:p>
        </p:txBody>
      </p:sp>
      <p:sp>
        <p:nvSpPr>
          <p:cNvPr id="83971" name="TextBox 4"/>
          <p:cNvSpPr txBox="1">
            <a:spLocks noChangeArrowheads="1"/>
          </p:cNvSpPr>
          <p:nvPr/>
        </p:nvSpPr>
        <p:spPr bwMode="auto">
          <a:xfrm>
            <a:off x="2628900" y="4114801"/>
            <a:ext cx="4057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0"/>
              </a:spcBef>
              <a:buFontTx/>
              <a:buNone/>
            </a:pPr>
            <a:r>
              <a:rPr lang="en-CA" altLang="en-US" sz="1800" dirty="0">
                <a:solidFill>
                  <a:srgbClr val="FFFF00"/>
                </a:solidFill>
                <a:latin typeface="Arial" panose="020B0604020202020204" pitchFamily="34" charset="0"/>
              </a:rPr>
              <a:t>The same thinking that got you into this mess won’t get you out of it!</a:t>
            </a:r>
          </a:p>
        </p:txBody>
      </p:sp>
      <p:pic>
        <p:nvPicPr>
          <p:cNvPr id="83972" name="Picture 4" descr="think_outside_the_box_by_neh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1257300"/>
            <a:ext cx="3407569"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34706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4294967295"/>
          </p:nvPr>
        </p:nvSpPr>
        <p:spPr>
          <a:xfrm>
            <a:off x="0" y="1171899"/>
            <a:ext cx="4489450" cy="2971800"/>
          </a:xfrm>
        </p:spPr>
        <p:txBody>
          <a:bodyPr/>
          <a:lstStyle/>
          <a:p>
            <a:r>
              <a:rPr lang="en-US" altLang="en-US" sz="1350" dirty="0"/>
              <a:t>Different feeding options based on hemodynamic stability and suitability for high volume intragastric feeds.</a:t>
            </a:r>
          </a:p>
          <a:p>
            <a:r>
              <a:rPr lang="en-US" altLang="en-US" sz="1350" dirty="0"/>
              <a:t>In select patients, we start the EN immediately at goal rate, not at 25 ml/hr.</a:t>
            </a:r>
          </a:p>
          <a:p>
            <a:r>
              <a:rPr lang="en-US" altLang="en-US" sz="1350" dirty="0"/>
              <a:t>We target a 24 hour volume of EN rather than an hourly rate and provide the nurse with the latitude to increase the hourly rate to make up the 24 hour volume.</a:t>
            </a:r>
          </a:p>
          <a:p>
            <a:r>
              <a:rPr lang="en-US" altLang="en-US" sz="1350" dirty="0"/>
              <a:t>Start with a semi elemental solution, progress to polymeric</a:t>
            </a:r>
          </a:p>
          <a:p>
            <a:r>
              <a:rPr lang="en-US" altLang="en-US" sz="1350" dirty="0"/>
              <a:t>Tolerate higher GRV threshold (300 ml or more)</a:t>
            </a:r>
          </a:p>
          <a:p>
            <a:r>
              <a:rPr lang="en-US" altLang="en-US" sz="1350" dirty="0"/>
              <a:t>Motility agents and protein supplements are started immediately, rather than started when there is a problem.</a:t>
            </a:r>
          </a:p>
        </p:txBody>
      </p:sp>
      <p:sp>
        <p:nvSpPr>
          <p:cNvPr id="84995" name="Rectangle 4"/>
          <p:cNvSpPr>
            <a:spLocks noGrp="1" noChangeArrowheads="1"/>
          </p:cNvSpPr>
          <p:nvPr>
            <p:ph type="title" idx="4294967295"/>
          </p:nvPr>
        </p:nvSpPr>
        <p:spPr>
          <a:xfrm>
            <a:off x="1386388" y="129335"/>
            <a:ext cx="6400800" cy="957263"/>
          </a:xfrm>
        </p:spPr>
        <p:txBody>
          <a:bodyPr/>
          <a:lstStyle/>
          <a:p>
            <a:r>
              <a:rPr lang="en-US" altLang="en-US" sz="2000" dirty="0"/>
              <a:t>The Efficacy of Enhanced </a:t>
            </a:r>
            <a:r>
              <a:rPr lang="en-US" altLang="en-US" sz="2000" u="sng" dirty="0"/>
              <a:t>P</a:t>
            </a:r>
            <a:r>
              <a:rPr lang="en-US" altLang="en-US" sz="2000" dirty="0"/>
              <a:t>rotein-</a:t>
            </a:r>
            <a:r>
              <a:rPr lang="en-US" altLang="en-US" sz="2000" u="sng" dirty="0"/>
              <a:t>E</a:t>
            </a:r>
            <a:r>
              <a:rPr lang="en-US" altLang="en-US" sz="2000" dirty="0"/>
              <a:t>nergy </a:t>
            </a:r>
            <a:r>
              <a:rPr lang="en-US" altLang="en-US" sz="2000" u="sng" dirty="0"/>
              <a:t>P</a:t>
            </a:r>
            <a:r>
              <a:rPr lang="en-US" altLang="en-US" sz="2000" dirty="0"/>
              <a:t>rovision via the Enteral Ro</a:t>
            </a:r>
            <a:r>
              <a:rPr lang="en-US" altLang="en-US" sz="2000" u="sng" dirty="0"/>
              <a:t>u</a:t>
            </a:r>
            <a:r>
              <a:rPr lang="en-US" altLang="en-US" sz="2000" dirty="0"/>
              <a:t>te in Critically Ill </a:t>
            </a:r>
            <a:r>
              <a:rPr lang="en-US" altLang="en-US" sz="2000" u="sng" dirty="0"/>
              <a:t>P</a:t>
            </a:r>
            <a:r>
              <a:rPr lang="en-US" altLang="en-US" sz="2000" dirty="0"/>
              <a:t>atients:  </a:t>
            </a:r>
            <a:br>
              <a:rPr lang="en-US" altLang="en-US" sz="2000" dirty="0"/>
            </a:br>
            <a:r>
              <a:rPr lang="en-US" altLang="en-US" sz="2000" dirty="0"/>
              <a:t>The PEP uP Protocol!</a:t>
            </a:r>
          </a:p>
        </p:txBody>
      </p:sp>
      <p:sp>
        <p:nvSpPr>
          <p:cNvPr id="84996" name="Text Box 5"/>
          <p:cNvSpPr txBox="1">
            <a:spLocks noChangeArrowheads="1"/>
          </p:cNvSpPr>
          <p:nvPr/>
        </p:nvSpPr>
        <p:spPr bwMode="auto">
          <a:xfrm>
            <a:off x="1941815" y="4343400"/>
            <a:ext cx="528994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hangingPunct="0">
              <a:spcBef>
                <a:spcPct val="50000"/>
              </a:spcBef>
              <a:buFontTx/>
              <a:buNone/>
            </a:pPr>
            <a:r>
              <a:rPr lang="en-US" altLang="en-US" sz="1500" dirty="0">
                <a:solidFill>
                  <a:srgbClr val="FFFF00"/>
                </a:solidFill>
                <a:latin typeface="Arial" panose="020B0604020202020204" pitchFamily="34" charset="0"/>
              </a:rPr>
              <a:t>A Major Paradigm Shift in How we Feed Enterally</a:t>
            </a:r>
          </a:p>
        </p:txBody>
      </p:sp>
      <p:pic>
        <p:nvPicPr>
          <p:cNvPr id="84997" name="Picture 4" descr="ICU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171" y="1557015"/>
            <a:ext cx="1853803" cy="1991916"/>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4998" name="TextBox 7"/>
          <p:cNvSpPr txBox="1">
            <a:spLocks noChangeArrowheads="1"/>
          </p:cNvSpPr>
          <p:nvPr/>
        </p:nvSpPr>
        <p:spPr bwMode="auto">
          <a:xfrm>
            <a:off x="1314450" y="4629151"/>
            <a:ext cx="6572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0" hangingPunct="0">
              <a:spcBef>
                <a:spcPct val="0"/>
              </a:spcBef>
              <a:buFontTx/>
              <a:buNone/>
            </a:pPr>
            <a:r>
              <a:rPr lang="en-CA" altLang="en-US" sz="1350" dirty="0">
                <a:solidFill>
                  <a:srgbClr val="FFFF00"/>
                </a:solidFill>
                <a:latin typeface="Arial" panose="020B0604020202020204" pitchFamily="34" charset="0"/>
              </a:rPr>
              <a:t>Heyland Crit Care 2010; </a:t>
            </a:r>
          </a:p>
          <a:p>
            <a:pPr algn="r" eaLnBrk="0" hangingPunct="0">
              <a:spcBef>
                <a:spcPct val="0"/>
              </a:spcBef>
              <a:buFontTx/>
              <a:buNone/>
            </a:pPr>
            <a:r>
              <a:rPr lang="en-CA" altLang="en-US" sz="1350" dirty="0">
                <a:solidFill>
                  <a:srgbClr val="FFFF00"/>
                </a:solidFill>
                <a:latin typeface="Arial" panose="020B0604020202020204" pitchFamily="34" charset="0"/>
              </a:rPr>
              <a:t>see </a:t>
            </a:r>
            <a:r>
              <a:rPr lang="en-CA" altLang="en-US" sz="1350" dirty="0">
                <a:solidFill>
                  <a:srgbClr val="FFFF00"/>
                </a:solidFill>
                <a:latin typeface="Arial" panose="020B0604020202020204" pitchFamily="34" charset="0"/>
                <a:hlinkClick r:id="rId3"/>
              </a:rPr>
              <a:t>www.criticalcarenutrition.com</a:t>
            </a:r>
            <a:r>
              <a:rPr lang="en-CA" altLang="en-US" sz="1350" dirty="0">
                <a:solidFill>
                  <a:srgbClr val="FFFF00"/>
                </a:solidFill>
                <a:latin typeface="Arial" panose="020B0604020202020204" pitchFamily="34" charset="0"/>
              </a:rPr>
              <a:t> for more information on the PEP uP collaborative</a:t>
            </a:r>
          </a:p>
        </p:txBody>
      </p:sp>
    </p:spTree>
    <p:extLst>
      <p:ext uri="{BB962C8B-B14F-4D97-AF65-F5344CB8AC3E}">
        <p14:creationId xmlns:p14="http://schemas.microsoft.com/office/powerpoint/2010/main" val="341170995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479" y="1743075"/>
            <a:ext cx="34290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5"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1703785"/>
            <a:ext cx="34290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143000" y="171450"/>
            <a:ext cx="6858000" cy="857250"/>
          </a:xfrm>
          <a:prstGeom prst="rect">
            <a:avLst/>
          </a:prstGeom>
          <a:noFill/>
          <a:ln w="9525">
            <a:noFill/>
            <a:miter lim="800000"/>
            <a:headEnd/>
            <a:tailEnd/>
          </a:ln>
        </p:spPr>
        <p:txBody>
          <a:bodyPr anchor="ctr" anchorCtr="1">
            <a:normAutofit fontScale="97500"/>
          </a:bodyPr>
          <a:lstStyle/>
          <a:p>
            <a:pPr defTabSz="342900">
              <a:lnSpc>
                <a:spcPct val="90000"/>
              </a:lnSpc>
              <a:defRPr/>
            </a:pPr>
            <a:r>
              <a:rPr lang="en-US" sz="2700" b="1" dirty="0">
                <a:solidFill>
                  <a:srgbClr val="FFFF00"/>
                </a:solidFill>
                <a:latin typeface="Britannic Bold" panose="020B0903060703020204" pitchFamily="34" charset="0"/>
                <a:cs typeface="Calibri"/>
              </a:rPr>
              <a:t>Results of the Canadian PEP </a:t>
            </a:r>
            <a:r>
              <a:rPr lang="en-US" sz="2700" b="1" dirty="0" err="1">
                <a:solidFill>
                  <a:srgbClr val="FFFF00"/>
                </a:solidFill>
                <a:latin typeface="Britannic Bold" panose="020B0903060703020204" pitchFamily="34" charset="0"/>
                <a:cs typeface="Calibri"/>
              </a:rPr>
              <a:t>uP</a:t>
            </a:r>
            <a:r>
              <a:rPr lang="en-US" sz="2700" b="1" dirty="0">
                <a:solidFill>
                  <a:srgbClr val="FFFF00"/>
                </a:solidFill>
                <a:latin typeface="Britannic Bold" panose="020B0903060703020204" pitchFamily="34" charset="0"/>
                <a:cs typeface="Calibri"/>
              </a:rPr>
              <a:t> Collaborative</a:t>
            </a:r>
          </a:p>
        </p:txBody>
      </p:sp>
      <p:sp>
        <p:nvSpPr>
          <p:cNvPr id="151557" name="TextBox 1"/>
          <p:cNvSpPr txBox="1">
            <a:spLocks noChangeArrowheads="1"/>
          </p:cNvSpPr>
          <p:nvPr/>
        </p:nvSpPr>
        <p:spPr bwMode="auto">
          <a:xfrm>
            <a:off x="5543550" y="4286251"/>
            <a:ext cx="22288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800">
                <a:solidFill>
                  <a:srgbClr val="FFFF00"/>
                </a:solidFill>
                <a:latin typeface="Arial" panose="020B0604020202020204" pitchFamily="34" charset="0"/>
              </a:rPr>
              <a:t>Heyland JPEN 2014</a:t>
            </a:r>
          </a:p>
          <a:p>
            <a:pPr>
              <a:spcBef>
                <a:spcPct val="0"/>
              </a:spcBef>
              <a:buFontTx/>
              <a:buNone/>
            </a:pPr>
            <a:endParaRPr lang="en-CA" altLang="en-US" sz="1800">
              <a:solidFill>
                <a:srgbClr val="FFFF00"/>
              </a:solidFill>
              <a:latin typeface="Arial" panose="020B0604020202020204" pitchFamily="34" charset="0"/>
            </a:endParaRPr>
          </a:p>
        </p:txBody>
      </p:sp>
      <p:sp>
        <p:nvSpPr>
          <p:cNvPr id="151558" name="TextBox 2"/>
          <p:cNvSpPr txBox="1">
            <a:spLocks noChangeArrowheads="1"/>
          </p:cNvSpPr>
          <p:nvPr/>
        </p:nvSpPr>
        <p:spPr bwMode="auto">
          <a:xfrm>
            <a:off x="2130029" y="1119188"/>
            <a:ext cx="4914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1800">
                <a:solidFill>
                  <a:srgbClr val="FFFFFF"/>
                </a:solidFill>
                <a:latin typeface="Arial" panose="020B0604020202020204" pitchFamily="34" charset="0"/>
              </a:rPr>
              <a:t>Results of 2013 International Nutrition Survey</a:t>
            </a:r>
          </a:p>
        </p:txBody>
      </p:sp>
    </p:spTree>
    <p:extLst>
      <p:ext uri="{BB962C8B-B14F-4D97-AF65-F5344CB8AC3E}">
        <p14:creationId xmlns:p14="http://schemas.microsoft.com/office/powerpoint/2010/main" val="1683870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04" y="212584"/>
            <a:ext cx="7772400" cy="857250"/>
          </a:xfrm>
        </p:spPr>
        <p:txBody>
          <a:bodyPr/>
          <a:lstStyle/>
          <a:p>
            <a:r>
              <a:rPr lang="en-CA" dirty="0" smtClean="0"/>
              <a:t>Effect of Protein Supplements q6h to a dose of 1 gm/kg/day</a:t>
            </a:r>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592" y="1334911"/>
            <a:ext cx="2887882" cy="353994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228" y="1314450"/>
            <a:ext cx="2695693" cy="35021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1675" y="1296978"/>
            <a:ext cx="2366279" cy="3502167"/>
          </a:xfrm>
          <a:prstGeom prst="rect">
            <a:avLst/>
          </a:prstGeom>
        </p:spPr>
      </p:pic>
      <p:sp>
        <p:nvSpPr>
          <p:cNvPr id="6" name="TextBox 5"/>
          <p:cNvSpPr txBox="1"/>
          <p:nvPr/>
        </p:nvSpPr>
        <p:spPr>
          <a:xfrm>
            <a:off x="6381675" y="4810795"/>
            <a:ext cx="2849688" cy="369332"/>
          </a:xfrm>
          <a:prstGeom prst="rect">
            <a:avLst/>
          </a:prstGeom>
          <a:noFill/>
        </p:spPr>
        <p:txBody>
          <a:bodyPr wrap="square" rtlCol="0">
            <a:spAutoFit/>
          </a:bodyPr>
          <a:lstStyle/>
          <a:p>
            <a:r>
              <a:rPr lang="en-CA" dirty="0" smtClean="0"/>
              <a:t>O’Keefe NCP (in press)</a:t>
            </a:r>
            <a:endParaRPr lang="en-CA" dirty="0"/>
          </a:p>
        </p:txBody>
      </p:sp>
    </p:spTree>
    <p:extLst>
      <p:ext uri="{BB962C8B-B14F-4D97-AF65-F5344CB8AC3E}">
        <p14:creationId xmlns:p14="http://schemas.microsoft.com/office/powerpoint/2010/main" val="2748757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701279" y="171450"/>
            <a:ext cx="7772400" cy="857250"/>
          </a:xfrm>
          <a:prstGeom prst="rect">
            <a:avLst/>
          </a:prstGeom>
          <a:noFill/>
          <a:ln w="9525">
            <a:noFill/>
            <a:miter lim="800000"/>
            <a:headEnd/>
            <a:tailEnd/>
          </a:ln>
        </p:spPr>
        <p:txBody>
          <a:bodyPr anchor="ctr" anchorCtr="1">
            <a:normAutofit fontScale="97500"/>
          </a:bodyPr>
          <a:lstStyle/>
          <a:p>
            <a:pPr defTabSz="342900" eaLnBrk="0" hangingPunct="0">
              <a:lnSpc>
                <a:spcPct val="90000"/>
              </a:lnSpc>
              <a:defRPr/>
            </a:pPr>
            <a:r>
              <a:rPr lang="en-US" sz="2700" b="1" dirty="0">
                <a:solidFill>
                  <a:srgbClr val="FFFF00"/>
                </a:solidFill>
                <a:latin typeface="Arial"/>
                <a:cs typeface="Calibri"/>
              </a:rPr>
              <a:t>Results of </a:t>
            </a:r>
            <a:r>
              <a:rPr lang="en-US" sz="2700" b="1" dirty="0" smtClean="0">
                <a:solidFill>
                  <a:srgbClr val="FFFF00"/>
                </a:solidFill>
                <a:latin typeface="Arial"/>
                <a:cs typeface="Calibri"/>
              </a:rPr>
              <a:t>Supplemental PN in Nutritionally High-risk ICU patients: The TOP UP Study</a:t>
            </a:r>
            <a:endParaRPr lang="en-US" sz="2700" b="1" dirty="0">
              <a:solidFill>
                <a:srgbClr val="FFFF00"/>
              </a:solidFill>
              <a:latin typeface="Arial"/>
              <a:cs typeface="Calibri"/>
            </a:endParaRPr>
          </a:p>
        </p:txBody>
      </p:sp>
      <p:sp>
        <p:nvSpPr>
          <p:cNvPr id="86021" name="TextBox 1"/>
          <p:cNvSpPr txBox="1">
            <a:spLocks noChangeArrowheads="1"/>
          </p:cNvSpPr>
          <p:nvPr/>
        </p:nvSpPr>
        <p:spPr bwMode="auto">
          <a:xfrm>
            <a:off x="6213871" y="4776233"/>
            <a:ext cx="29301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hangingPunct="0">
              <a:spcBef>
                <a:spcPct val="0"/>
              </a:spcBef>
              <a:buFontTx/>
              <a:buNone/>
            </a:pPr>
            <a:r>
              <a:rPr lang="en-CA" altLang="en-US" sz="1800" dirty="0" smtClean="0">
                <a:solidFill>
                  <a:srgbClr val="FFFF00"/>
                </a:solidFill>
                <a:latin typeface="Arial" panose="020B0604020202020204" pitchFamily="34" charset="0"/>
              </a:rPr>
              <a:t>Yet to be published data</a:t>
            </a:r>
            <a:endParaRPr lang="en-CA" altLang="en-US" sz="1800" dirty="0">
              <a:solidFill>
                <a:srgbClr val="FFFF00"/>
              </a:solidFill>
              <a:latin typeface="Arial" panose="020B0604020202020204" pitchFamily="34" charset="0"/>
            </a:endParaRPr>
          </a:p>
          <a:p>
            <a:pPr eaLnBrk="0" hangingPunct="0">
              <a:spcBef>
                <a:spcPct val="0"/>
              </a:spcBef>
              <a:buFontTx/>
              <a:buNone/>
            </a:pPr>
            <a:endParaRPr lang="en-CA" altLang="en-US" sz="1800" dirty="0">
              <a:solidFill>
                <a:srgbClr val="FFFF00"/>
              </a:solidFill>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26373824"/>
              </p:ext>
            </p:extLst>
          </p:nvPr>
        </p:nvGraphicFramePr>
        <p:xfrm>
          <a:off x="489233" y="1078957"/>
          <a:ext cx="7728718" cy="3787761"/>
        </p:xfrm>
        <a:graphic>
          <a:graphicData uri="http://schemas.openxmlformats.org/drawingml/2006/table">
            <a:tbl>
              <a:tblPr firstRow="1" firstCol="1" bandRow="1" bandCol="1">
                <a:tableStyleId>{5C22544A-7EE6-4342-B048-85BDC9FD1C3A}</a:tableStyleId>
              </a:tblPr>
              <a:tblGrid>
                <a:gridCol w="2464055"/>
                <a:gridCol w="1003652"/>
                <a:gridCol w="985621"/>
                <a:gridCol w="2223659"/>
                <a:gridCol w="1051731"/>
              </a:tblGrid>
              <a:tr h="565373">
                <a:tc>
                  <a:txBody>
                    <a:bodyPr/>
                    <a:lstStyle/>
                    <a:p>
                      <a:pPr>
                        <a:lnSpc>
                          <a:spcPct val="115000"/>
                        </a:lnSpc>
                        <a:spcAft>
                          <a:spcPts val="0"/>
                        </a:spcAft>
                      </a:pPr>
                      <a:r>
                        <a:rPr lang="en-US" sz="1800" dirty="0">
                          <a:effectLst/>
                        </a:rPr>
                        <a:t> </a:t>
                      </a:r>
                      <a:endParaRPr lang="en-C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ctr"/>
                </a:tc>
                <a:tc>
                  <a:txBody>
                    <a:bodyPr/>
                    <a:lstStyle/>
                    <a:p>
                      <a:pPr>
                        <a:lnSpc>
                          <a:spcPct val="115000"/>
                        </a:lnSpc>
                        <a:spcAft>
                          <a:spcPts val="0"/>
                        </a:spcAft>
                      </a:pPr>
                      <a:r>
                        <a:rPr lang="en-US" sz="1800">
                          <a:effectLst/>
                        </a:rPr>
                        <a:t>EN </a:t>
                      </a:r>
                      <a:br>
                        <a:rPr lang="en-US" sz="1800">
                          <a:effectLst/>
                        </a:rPr>
                      </a:br>
                      <a:r>
                        <a:rPr lang="en-US" sz="1800">
                          <a:effectLst/>
                        </a:rPr>
                        <a:t>(n=71)</a:t>
                      </a:r>
                      <a:endParaRPr lang="en-CA" sz="1800">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ctr"/>
                </a:tc>
                <a:tc>
                  <a:txBody>
                    <a:bodyPr/>
                    <a:lstStyle/>
                    <a:p>
                      <a:pPr>
                        <a:lnSpc>
                          <a:spcPct val="115000"/>
                        </a:lnSpc>
                        <a:spcAft>
                          <a:spcPts val="0"/>
                        </a:spcAft>
                      </a:pPr>
                      <a:r>
                        <a:rPr lang="en-US" sz="1800">
                          <a:effectLst/>
                        </a:rPr>
                        <a:t>EN+PN</a:t>
                      </a:r>
                      <a:br>
                        <a:rPr lang="en-US" sz="1800">
                          <a:effectLst/>
                        </a:rPr>
                      </a:br>
                      <a:r>
                        <a:rPr lang="en-US" sz="1800">
                          <a:effectLst/>
                        </a:rPr>
                        <a:t>(n=49)</a:t>
                      </a:r>
                      <a:endParaRPr lang="en-CA" sz="1800">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ctr"/>
                </a:tc>
                <a:tc>
                  <a:txBody>
                    <a:bodyPr/>
                    <a:lstStyle/>
                    <a:p>
                      <a:pPr>
                        <a:lnSpc>
                          <a:spcPct val="115000"/>
                        </a:lnSpc>
                        <a:spcAft>
                          <a:spcPts val="0"/>
                        </a:spcAft>
                      </a:pPr>
                      <a:r>
                        <a:rPr lang="en-US" sz="1800" dirty="0">
                          <a:effectLst/>
                        </a:rPr>
                        <a:t>Difference</a:t>
                      </a:r>
                      <a:br>
                        <a:rPr lang="en-US" sz="1800" dirty="0">
                          <a:effectLst/>
                        </a:rPr>
                      </a:br>
                      <a:r>
                        <a:rPr lang="en-US" sz="1800" dirty="0">
                          <a:effectLst/>
                        </a:rPr>
                        <a:t>mean </a:t>
                      </a:r>
                      <a:r>
                        <a:rPr lang="en-US" sz="1800" dirty="0" smtClean="0">
                          <a:effectLst/>
                        </a:rPr>
                        <a:t>(</a:t>
                      </a:r>
                      <a:r>
                        <a:rPr lang="en-US" sz="1800" dirty="0">
                          <a:effectLst/>
                        </a:rPr>
                        <a:t>95% CI)</a:t>
                      </a:r>
                      <a:endParaRPr lang="en-C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ctr"/>
                </a:tc>
                <a:tc>
                  <a:txBody>
                    <a:bodyPr/>
                    <a:lstStyle/>
                    <a:p>
                      <a:pPr>
                        <a:lnSpc>
                          <a:spcPct val="115000"/>
                        </a:lnSpc>
                        <a:spcAft>
                          <a:spcPts val="0"/>
                        </a:spcAft>
                      </a:pPr>
                      <a:r>
                        <a:rPr lang="en-US" sz="1800">
                          <a:effectLst/>
                        </a:rPr>
                        <a:t>p-value</a:t>
                      </a:r>
                      <a:endParaRPr lang="en-CA" sz="1800">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ctr"/>
                </a:tc>
              </a:tr>
              <a:tr h="265633">
                <a:tc gridSpan="5">
                  <a:txBody>
                    <a:bodyPr/>
                    <a:lstStyle/>
                    <a:p>
                      <a:pPr>
                        <a:lnSpc>
                          <a:spcPct val="115000"/>
                        </a:lnSpc>
                        <a:spcAft>
                          <a:spcPts val="0"/>
                        </a:spcAft>
                      </a:pPr>
                      <a:r>
                        <a:rPr lang="en-US" sz="1800" dirty="0">
                          <a:solidFill>
                            <a:schemeClr val="bg1">
                              <a:lumMod val="20000"/>
                              <a:lumOff val="80000"/>
                            </a:schemeClr>
                          </a:solidFill>
                          <a:effectLst/>
                        </a:rPr>
                        <a:t>Adequacy by EN </a:t>
                      </a:r>
                      <a:r>
                        <a:rPr lang="en-US" sz="1800" dirty="0" smtClean="0">
                          <a:solidFill>
                            <a:schemeClr val="bg1">
                              <a:lumMod val="20000"/>
                              <a:lumOff val="80000"/>
                            </a:schemeClr>
                          </a:solidFill>
                          <a:effectLst/>
                        </a:rPr>
                        <a:t>route only</a:t>
                      </a:r>
                      <a:r>
                        <a:rPr lang="en-US" sz="1800" dirty="0">
                          <a:effectLst/>
                        </a:rPr>
                        <a:t>  </a:t>
                      </a:r>
                      <a:endParaRPr lang="en-C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hMerge="1">
                  <a:txBody>
                    <a:bodyPr/>
                    <a:lstStyle/>
                    <a:p>
                      <a:pPr algn="ctr">
                        <a:lnSpc>
                          <a:spcPct val="115000"/>
                        </a:lnSpc>
                        <a:spcAft>
                          <a:spcPts val="0"/>
                        </a:spcAft>
                      </a:pPr>
                      <a:endParaRPr lang="en-C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hMerge="1">
                  <a:txBody>
                    <a:bodyPr/>
                    <a:lstStyle/>
                    <a:p>
                      <a:pPr algn="ctr">
                        <a:lnSpc>
                          <a:spcPct val="115000"/>
                        </a:lnSpc>
                        <a:spcAft>
                          <a:spcPts val="0"/>
                        </a:spcAft>
                      </a:pPr>
                      <a:endParaRPr lang="en-C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hMerge="1">
                  <a:txBody>
                    <a:bodyPr/>
                    <a:lstStyle/>
                    <a:p>
                      <a:pPr algn="ctr">
                        <a:lnSpc>
                          <a:spcPct val="115000"/>
                        </a:lnSpc>
                        <a:spcAft>
                          <a:spcPts val="0"/>
                        </a:spcAft>
                      </a:pPr>
                      <a:endParaRPr lang="en-C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hMerge="1">
                  <a:txBody>
                    <a:bodyPr/>
                    <a:lstStyle/>
                    <a:p>
                      <a:pPr algn="ctr">
                        <a:lnSpc>
                          <a:spcPct val="115000"/>
                        </a:lnSpc>
                        <a:spcAft>
                          <a:spcPts val="0"/>
                        </a:spcAft>
                      </a:pPr>
                      <a:endParaRPr lang="en-C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r>
              <a:tr h="196765">
                <a:tc>
                  <a:txBody>
                    <a:bodyPr/>
                    <a:lstStyle/>
                    <a:p>
                      <a:pPr algn="r">
                        <a:lnSpc>
                          <a:spcPct val="115000"/>
                        </a:lnSpc>
                        <a:spcAft>
                          <a:spcPts val="0"/>
                        </a:spcAft>
                      </a:pPr>
                      <a:r>
                        <a:rPr lang="en-US" sz="1600" dirty="0">
                          <a:solidFill>
                            <a:schemeClr val="tx1"/>
                          </a:solidFill>
                          <a:effectLst/>
                        </a:rPr>
                        <a:t>Calories first 27 days</a:t>
                      </a:r>
                      <a:endParaRPr lang="en-CA"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70±26</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a:solidFill>
                            <a:schemeClr val="bg1">
                              <a:lumMod val="50000"/>
                            </a:schemeClr>
                          </a:solidFill>
                          <a:effectLst/>
                        </a:rPr>
                        <a:t>67±25</a:t>
                      </a:r>
                      <a:endParaRPr lang="en-CA" sz="160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a:solidFill>
                            <a:schemeClr val="bg1">
                              <a:lumMod val="50000"/>
                            </a:schemeClr>
                          </a:solidFill>
                          <a:effectLst/>
                        </a:rPr>
                        <a:t>-3 (-12 to 7)</a:t>
                      </a:r>
                      <a:endParaRPr lang="en-CA" sz="160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smtClean="0">
                          <a:solidFill>
                            <a:schemeClr val="bg1">
                              <a:lumMod val="50000"/>
                            </a:schemeClr>
                          </a:solidFill>
                          <a:effectLst/>
                        </a:rPr>
                        <a:t>0.55</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r>
              <a:tr h="196765">
                <a:tc>
                  <a:txBody>
                    <a:bodyPr/>
                    <a:lstStyle/>
                    <a:p>
                      <a:pPr algn="r">
                        <a:lnSpc>
                          <a:spcPct val="115000"/>
                        </a:lnSpc>
                        <a:spcAft>
                          <a:spcPts val="0"/>
                        </a:spcAft>
                      </a:pPr>
                      <a:r>
                        <a:rPr lang="en-US" sz="1600" dirty="0">
                          <a:solidFill>
                            <a:schemeClr val="tx1"/>
                          </a:solidFill>
                          <a:effectLst/>
                        </a:rPr>
                        <a:t>Calories first week</a:t>
                      </a:r>
                      <a:endParaRPr lang="en-CA"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68±28</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a:solidFill>
                            <a:schemeClr val="bg1">
                              <a:lumMod val="50000"/>
                            </a:schemeClr>
                          </a:solidFill>
                          <a:effectLst/>
                        </a:rPr>
                        <a:t>68±27</a:t>
                      </a:r>
                      <a:endParaRPr lang="en-CA" sz="160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-1 (-11 to 9)</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smtClean="0">
                          <a:solidFill>
                            <a:schemeClr val="bg1">
                              <a:lumMod val="50000"/>
                            </a:schemeClr>
                          </a:solidFill>
                          <a:effectLst/>
                        </a:rPr>
                        <a:t>0.91</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r>
              <a:tr h="196765">
                <a:tc>
                  <a:txBody>
                    <a:bodyPr/>
                    <a:lstStyle/>
                    <a:p>
                      <a:pPr algn="r">
                        <a:lnSpc>
                          <a:spcPct val="115000"/>
                        </a:lnSpc>
                        <a:spcAft>
                          <a:spcPts val="0"/>
                        </a:spcAft>
                      </a:pPr>
                      <a:r>
                        <a:rPr lang="en-US" sz="1600">
                          <a:solidFill>
                            <a:schemeClr val="tx1"/>
                          </a:solidFill>
                          <a:effectLst/>
                        </a:rPr>
                        <a:t>Protein first 27 days</a:t>
                      </a:r>
                      <a:endParaRPr lang="en-CA"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66±26</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60±23</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-5 (-14 to 3)</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smtClean="0">
                          <a:solidFill>
                            <a:schemeClr val="bg1">
                              <a:lumMod val="50000"/>
                            </a:schemeClr>
                          </a:solidFill>
                          <a:effectLst/>
                        </a:rPr>
                        <a:t>0.23</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r>
              <a:tr h="196765">
                <a:tc>
                  <a:txBody>
                    <a:bodyPr/>
                    <a:lstStyle/>
                    <a:p>
                      <a:pPr algn="r">
                        <a:lnSpc>
                          <a:spcPct val="115000"/>
                        </a:lnSpc>
                        <a:spcAft>
                          <a:spcPts val="0"/>
                        </a:spcAft>
                      </a:pPr>
                      <a:r>
                        <a:rPr lang="en-US" sz="1600">
                          <a:solidFill>
                            <a:schemeClr val="tx1"/>
                          </a:solidFill>
                          <a:effectLst/>
                        </a:rPr>
                        <a:t>Protein in first week</a:t>
                      </a:r>
                      <a:endParaRPr lang="en-CA"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a:solidFill>
                            <a:schemeClr val="bg1">
                              <a:lumMod val="50000"/>
                            </a:schemeClr>
                          </a:solidFill>
                          <a:effectLst/>
                        </a:rPr>
                        <a:t>63±26</a:t>
                      </a:r>
                      <a:endParaRPr lang="en-CA" sz="160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61±25</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-3 (-12 to 7)</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smtClean="0">
                          <a:solidFill>
                            <a:schemeClr val="bg1">
                              <a:lumMod val="50000"/>
                            </a:schemeClr>
                          </a:solidFill>
                          <a:effectLst/>
                        </a:rPr>
                        <a:t>0.57</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r>
              <a:tr h="199128">
                <a:tc gridSpan="5">
                  <a:txBody>
                    <a:bodyPr/>
                    <a:lstStyle/>
                    <a:p>
                      <a:pPr>
                        <a:lnSpc>
                          <a:spcPct val="115000"/>
                        </a:lnSpc>
                        <a:spcAft>
                          <a:spcPts val="0"/>
                        </a:spcAft>
                      </a:pPr>
                      <a:r>
                        <a:rPr lang="en-US" sz="1800" dirty="0">
                          <a:effectLst/>
                        </a:rPr>
                        <a:t>Adequacy by EN or PN route</a:t>
                      </a:r>
                      <a:endParaRPr lang="en-CA"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hMerge="1">
                  <a:txBody>
                    <a:bodyPr/>
                    <a:lstStyle/>
                    <a:p>
                      <a:pPr>
                        <a:lnSpc>
                          <a:spcPct val="115000"/>
                        </a:lnSpc>
                      </a:pPr>
                      <a:endParaRPr lang="en-CA" sz="1800" dirty="0">
                        <a:effectLst/>
                        <a:latin typeface="Calibri" panose="020F0502020204030204" pitchFamily="34" charset="0"/>
                      </a:endParaRPr>
                    </a:p>
                  </a:txBody>
                  <a:tcPr marL="46397" marR="46397" marT="0" marB="0" anchor="b"/>
                </a:tc>
                <a:tc hMerge="1">
                  <a:txBody>
                    <a:bodyPr/>
                    <a:lstStyle/>
                    <a:p>
                      <a:pPr>
                        <a:lnSpc>
                          <a:spcPct val="115000"/>
                        </a:lnSpc>
                      </a:pPr>
                      <a:endParaRPr lang="en-CA" sz="1800" dirty="0">
                        <a:effectLst/>
                        <a:latin typeface="Calibri" panose="020F0502020204030204" pitchFamily="34" charset="0"/>
                      </a:endParaRPr>
                    </a:p>
                  </a:txBody>
                  <a:tcPr marL="46397" marR="46397" marT="0" marB="0" anchor="b"/>
                </a:tc>
                <a:tc hMerge="1">
                  <a:txBody>
                    <a:bodyPr/>
                    <a:lstStyle/>
                    <a:p>
                      <a:pPr>
                        <a:lnSpc>
                          <a:spcPct val="115000"/>
                        </a:lnSpc>
                      </a:pPr>
                      <a:endParaRPr lang="en-CA" sz="1800" dirty="0">
                        <a:effectLst/>
                        <a:latin typeface="Calibri" panose="020F0502020204030204" pitchFamily="34" charset="0"/>
                      </a:endParaRPr>
                    </a:p>
                  </a:txBody>
                  <a:tcPr marL="46397" marR="46397" marT="0" marB="0" anchor="b"/>
                </a:tc>
                <a:tc hMerge="1">
                  <a:txBody>
                    <a:bodyPr/>
                    <a:lstStyle/>
                    <a:p>
                      <a:pPr>
                        <a:lnSpc>
                          <a:spcPct val="115000"/>
                        </a:lnSpc>
                      </a:pPr>
                      <a:endParaRPr lang="en-CA" sz="1800" dirty="0">
                        <a:effectLst/>
                        <a:latin typeface="Calibri" panose="020F0502020204030204" pitchFamily="34" charset="0"/>
                      </a:endParaRPr>
                    </a:p>
                  </a:txBody>
                  <a:tcPr marL="46397" marR="46397" marT="0" marB="0" anchor="b"/>
                </a:tc>
              </a:tr>
              <a:tr h="374603">
                <a:tc>
                  <a:txBody>
                    <a:bodyPr/>
                    <a:lstStyle/>
                    <a:p>
                      <a:pPr algn="r">
                        <a:lnSpc>
                          <a:spcPct val="115000"/>
                        </a:lnSpc>
                        <a:spcAft>
                          <a:spcPts val="0"/>
                        </a:spcAft>
                      </a:pPr>
                      <a:r>
                        <a:rPr lang="en-US" sz="1600" dirty="0">
                          <a:effectLst/>
                        </a:rPr>
                        <a:t>Calories first 27 days</a:t>
                      </a:r>
                      <a:endParaRPr lang="en-CA"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72±25</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90±16</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18 (11 to 25)</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a:solidFill>
                            <a:schemeClr val="bg1">
                              <a:lumMod val="50000"/>
                            </a:schemeClr>
                          </a:solidFill>
                          <a:effectLst/>
                        </a:rPr>
                        <a:t>&lt;.001</a:t>
                      </a:r>
                      <a:endParaRPr lang="en-CA" sz="160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r>
              <a:tr h="374603">
                <a:tc>
                  <a:txBody>
                    <a:bodyPr/>
                    <a:lstStyle/>
                    <a:p>
                      <a:pPr algn="r">
                        <a:lnSpc>
                          <a:spcPct val="115000"/>
                        </a:lnSpc>
                        <a:spcAft>
                          <a:spcPts val="0"/>
                        </a:spcAft>
                      </a:pPr>
                      <a:r>
                        <a:rPr lang="en-US" sz="1600" dirty="0">
                          <a:effectLst/>
                        </a:rPr>
                        <a:t>Calories first week</a:t>
                      </a:r>
                      <a:endParaRPr lang="en-CA"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a:solidFill>
                            <a:schemeClr val="bg1">
                              <a:lumMod val="50000"/>
                            </a:schemeClr>
                          </a:solidFill>
                          <a:effectLst/>
                        </a:rPr>
                        <a:t>69±28</a:t>
                      </a:r>
                      <a:endParaRPr lang="en-CA" sz="160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95±13</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26 (18 to 34)</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&lt;.001</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r>
              <a:tr h="196765">
                <a:tc>
                  <a:txBody>
                    <a:bodyPr/>
                    <a:lstStyle/>
                    <a:p>
                      <a:pPr algn="r">
                        <a:lnSpc>
                          <a:spcPct val="115000"/>
                        </a:lnSpc>
                        <a:spcAft>
                          <a:spcPts val="0"/>
                        </a:spcAft>
                      </a:pPr>
                      <a:r>
                        <a:rPr lang="en-US" sz="1600">
                          <a:effectLst/>
                        </a:rPr>
                        <a:t>Protein first 27 days</a:t>
                      </a:r>
                      <a:endParaRPr lang="en-CA" sz="1600">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a:solidFill>
                            <a:schemeClr val="bg1">
                              <a:lumMod val="50000"/>
                            </a:schemeClr>
                          </a:solidFill>
                          <a:effectLst/>
                        </a:rPr>
                        <a:t>68±25</a:t>
                      </a:r>
                      <a:endParaRPr lang="en-CA" sz="160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82±19</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13 (6 to 21)</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&lt;.001</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r>
              <a:tr h="374603">
                <a:tc>
                  <a:txBody>
                    <a:bodyPr/>
                    <a:lstStyle/>
                    <a:p>
                      <a:pPr algn="r">
                        <a:lnSpc>
                          <a:spcPct val="115000"/>
                        </a:lnSpc>
                        <a:spcAft>
                          <a:spcPts val="0"/>
                        </a:spcAft>
                      </a:pPr>
                      <a:r>
                        <a:rPr lang="en-US" sz="1600">
                          <a:effectLst/>
                        </a:rPr>
                        <a:t>Protein in first week</a:t>
                      </a:r>
                      <a:endParaRPr lang="en-CA" sz="1600">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a:solidFill>
                            <a:schemeClr val="bg1">
                              <a:lumMod val="50000"/>
                            </a:schemeClr>
                          </a:solidFill>
                          <a:effectLst/>
                        </a:rPr>
                        <a:t>64±26</a:t>
                      </a:r>
                      <a:endParaRPr lang="en-CA" sz="160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a:solidFill>
                            <a:schemeClr val="bg1">
                              <a:lumMod val="50000"/>
                            </a:schemeClr>
                          </a:solidFill>
                          <a:effectLst/>
                        </a:rPr>
                        <a:t>86±16</a:t>
                      </a:r>
                      <a:endParaRPr lang="en-CA" sz="160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22 (14 to 29)</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c>
                  <a:txBody>
                    <a:bodyPr/>
                    <a:lstStyle/>
                    <a:p>
                      <a:pPr algn="ctr">
                        <a:lnSpc>
                          <a:spcPct val="115000"/>
                        </a:lnSpc>
                        <a:spcAft>
                          <a:spcPts val="0"/>
                        </a:spcAft>
                      </a:pPr>
                      <a:r>
                        <a:rPr lang="en-US" sz="1600" dirty="0">
                          <a:solidFill>
                            <a:schemeClr val="bg1">
                              <a:lumMod val="50000"/>
                            </a:schemeClr>
                          </a:solidFill>
                          <a:effectLst/>
                        </a:rPr>
                        <a:t>&lt;.001</a:t>
                      </a:r>
                      <a:endParaRPr lang="en-CA" sz="16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6397" marR="46397" marT="0" marB="0" anchor="b"/>
                </a:tc>
              </a:tr>
            </a:tbl>
          </a:graphicData>
        </a:graphic>
      </p:graphicFrame>
    </p:spTree>
    <p:extLst>
      <p:ext uri="{BB962C8B-B14F-4D97-AF65-F5344CB8AC3E}">
        <p14:creationId xmlns:p14="http://schemas.microsoft.com/office/powerpoint/2010/main" val="35792918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1871378" y="2271713"/>
            <a:ext cx="1372171" cy="57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1238" dirty="0">
                <a:solidFill>
                  <a:srgbClr val="FFFFFF"/>
                </a:solidFill>
                <a:latin typeface="Arial" panose="020B0604020202020204" pitchFamily="34" charset="0"/>
              </a:rPr>
              <a:t>142 ICU patients</a:t>
            </a:r>
          </a:p>
          <a:p>
            <a:pPr algn="ctr">
              <a:spcBef>
                <a:spcPct val="0"/>
              </a:spcBef>
              <a:buFontTx/>
              <a:buNone/>
              <a:defRPr/>
            </a:pPr>
            <a:r>
              <a:rPr lang="en-US" altLang="en-US" sz="1238" dirty="0">
                <a:solidFill>
                  <a:srgbClr val="FFFFFF"/>
                </a:solidFill>
                <a:latin typeface="Arial" panose="020B0604020202020204" pitchFamily="34" charset="0"/>
              </a:rPr>
              <a:t>Projected length of </a:t>
            </a:r>
          </a:p>
          <a:p>
            <a:pPr algn="ctr">
              <a:spcBef>
                <a:spcPct val="0"/>
              </a:spcBef>
              <a:buFontTx/>
              <a:buNone/>
              <a:defRPr/>
            </a:pPr>
            <a:r>
              <a:rPr lang="en-US" altLang="en-US" sz="1238" dirty="0">
                <a:solidFill>
                  <a:srgbClr val="FFFFFF"/>
                </a:solidFill>
                <a:latin typeface="Arial" panose="020B0604020202020204" pitchFamily="34" charset="0"/>
              </a:rPr>
              <a:t>stay &gt;3 days</a:t>
            </a:r>
          </a:p>
        </p:txBody>
      </p:sp>
      <p:sp>
        <p:nvSpPr>
          <p:cNvPr id="186371" name="Rectangle 5"/>
          <p:cNvSpPr>
            <a:spLocks noChangeArrowheads="1"/>
          </p:cNvSpPr>
          <p:nvPr/>
        </p:nvSpPr>
        <p:spPr bwMode="auto">
          <a:xfrm>
            <a:off x="3448923" y="2357438"/>
            <a:ext cx="270908"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925">
                <a:solidFill>
                  <a:srgbClr val="FFFFFF"/>
                </a:solidFill>
                <a:latin typeface="Arial" panose="020B0604020202020204" pitchFamily="34" charset="0"/>
              </a:rPr>
              <a:t>R</a:t>
            </a:r>
            <a:endParaRPr lang="en-US" altLang="en-US" sz="1350">
              <a:solidFill>
                <a:srgbClr val="FFFFFF"/>
              </a:solidFill>
              <a:latin typeface="Albertus Extra Bold" pitchFamily="34" charset="0"/>
            </a:endParaRPr>
          </a:p>
        </p:txBody>
      </p:sp>
      <p:sp>
        <p:nvSpPr>
          <p:cNvPr id="137220" name="Rectangle 6"/>
          <p:cNvSpPr>
            <a:spLocks noChangeArrowheads="1"/>
          </p:cNvSpPr>
          <p:nvPr/>
        </p:nvSpPr>
        <p:spPr bwMode="auto">
          <a:xfrm>
            <a:off x="3869532" y="1668067"/>
            <a:ext cx="2346722" cy="57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1238" dirty="0">
                <a:solidFill>
                  <a:srgbClr val="FFFFFF"/>
                </a:solidFill>
                <a:latin typeface="Arial" panose="020B0604020202020204" pitchFamily="34" charset="0"/>
              </a:rPr>
              <a:t>Bedside cycling </a:t>
            </a:r>
            <a:r>
              <a:rPr lang="en-US" altLang="en-US" sz="1238" dirty="0" err="1">
                <a:solidFill>
                  <a:srgbClr val="FFFFFF"/>
                </a:solidFill>
                <a:latin typeface="Arial" panose="020B0604020202020204" pitchFamily="34" charset="0"/>
              </a:rPr>
              <a:t>ergometry</a:t>
            </a:r>
            <a:r>
              <a:rPr lang="en-US" altLang="en-US" sz="1238" dirty="0">
                <a:solidFill>
                  <a:srgbClr val="FFFFFF"/>
                </a:solidFill>
                <a:latin typeface="Arial" panose="020B0604020202020204" pitchFamily="34" charset="0"/>
              </a:rPr>
              <a:t> </a:t>
            </a:r>
          </a:p>
          <a:p>
            <a:pPr algn="ctr">
              <a:spcBef>
                <a:spcPct val="0"/>
              </a:spcBef>
              <a:buFontTx/>
              <a:buNone/>
              <a:defRPr/>
            </a:pPr>
            <a:r>
              <a:rPr lang="en-US" altLang="en-US" sz="1238" dirty="0">
                <a:solidFill>
                  <a:srgbClr val="FFFFFF"/>
                </a:solidFill>
                <a:latin typeface="Arial" panose="020B0604020202020204" pitchFamily="34" charset="0"/>
              </a:rPr>
              <a:t>and IV amino acids</a:t>
            </a:r>
          </a:p>
          <a:p>
            <a:pPr algn="ctr">
              <a:spcBef>
                <a:spcPct val="0"/>
              </a:spcBef>
              <a:buFontTx/>
              <a:buNone/>
              <a:defRPr/>
            </a:pPr>
            <a:r>
              <a:rPr lang="en-US" altLang="en-US" sz="1238" dirty="0">
                <a:solidFill>
                  <a:srgbClr val="FFFFFF"/>
                </a:solidFill>
                <a:latin typeface="Arial" panose="020B0604020202020204" pitchFamily="34" charset="0"/>
              </a:rPr>
              <a:t>(2-2.5 grams/kg/day)</a:t>
            </a:r>
            <a:endParaRPr lang="en-US" altLang="en-US" sz="1350" dirty="0">
              <a:solidFill>
                <a:srgbClr val="FFFFFF"/>
              </a:solidFill>
              <a:latin typeface="Albertus Extra Bold" pitchFamily="34" charset="0"/>
            </a:endParaRPr>
          </a:p>
        </p:txBody>
      </p:sp>
      <p:sp>
        <p:nvSpPr>
          <p:cNvPr id="137221" name="Rectangle 7"/>
          <p:cNvSpPr>
            <a:spLocks noChangeArrowheads="1"/>
          </p:cNvSpPr>
          <p:nvPr/>
        </p:nvSpPr>
        <p:spPr bwMode="auto">
          <a:xfrm>
            <a:off x="3864805" y="3201591"/>
            <a:ext cx="19620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1238" dirty="0">
                <a:solidFill>
                  <a:srgbClr val="FFFFFF"/>
                </a:solidFill>
                <a:latin typeface="Arial" panose="020B0604020202020204" pitchFamily="34" charset="0"/>
              </a:rPr>
              <a:t>Usual Care </a:t>
            </a:r>
          </a:p>
          <a:p>
            <a:pPr algn="ctr">
              <a:spcBef>
                <a:spcPct val="0"/>
              </a:spcBef>
              <a:buFontTx/>
              <a:buNone/>
              <a:defRPr/>
            </a:pPr>
            <a:r>
              <a:rPr lang="en-US" altLang="en-US" sz="1238" dirty="0">
                <a:solidFill>
                  <a:srgbClr val="FFFFFF"/>
                </a:solidFill>
                <a:latin typeface="Arial" panose="020B0604020202020204" pitchFamily="34" charset="0"/>
              </a:rPr>
              <a:t>(bed rest and underfeeding)</a:t>
            </a:r>
            <a:endParaRPr lang="en-US" altLang="en-US" sz="1350" dirty="0">
              <a:solidFill>
                <a:srgbClr val="FFFFFF"/>
              </a:solidFill>
              <a:latin typeface="Albertus Extra Bold" pitchFamily="34" charset="0"/>
            </a:endParaRPr>
          </a:p>
        </p:txBody>
      </p:sp>
      <p:sp>
        <p:nvSpPr>
          <p:cNvPr id="137222" name="Rectangle 8"/>
          <p:cNvSpPr>
            <a:spLocks noChangeArrowheads="1"/>
          </p:cNvSpPr>
          <p:nvPr/>
        </p:nvSpPr>
        <p:spPr bwMode="auto">
          <a:xfrm>
            <a:off x="3917156" y="2462213"/>
            <a:ext cx="1682354" cy="19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1238" dirty="0">
                <a:solidFill>
                  <a:srgbClr val="FFFFFF"/>
                </a:solidFill>
                <a:latin typeface="Arial" panose="020B0604020202020204" pitchFamily="34" charset="0"/>
              </a:rPr>
              <a:t>Concealed Stratified by </a:t>
            </a:r>
            <a:endParaRPr lang="en-US" altLang="en-US" sz="1350" dirty="0">
              <a:solidFill>
                <a:srgbClr val="FFFFFF"/>
              </a:solidFill>
              <a:latin typeface="Albertus Extra Bold" pitchFamily="34" charset="0"/>
            </a:endParaRPr>
          </a:p>
        </p:txBody>
      </p:sp>
      <p:sp>
        <p:nvSpPr>
          <p:cNvPr id="137223" name="Rectangle 9"/>
          <p:cNvSpPr>
            <a:spLocks noChangeArrowheads="1"/>
          </p:cNvSpPr>
          <p:nvPr/>
        </p:nvSpPr>
        <p:spPr bwMode="auto">
          <a:xfrm>
            <a:off x="4221976" y="2641998"/>
            <a:ext cx="365485" cy="19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 typeface="Wingdings" panose="05000000000000000000" pitchFamily="2" charset="2"/>
              <a:buChar char="§"/>
              <a:defRPr/>
            </a:pPr>
            <a:r>
              <a:rPr lang="en-US" altLang="en-US" sz="1238" dirty="0">
                <a:solidFill>
                  <a:srgbClr val="FFFFFF"/>
                </a:solidFill>
                <a:latin typeface="Arial" panose="020B0604020202020204" pitchFamily="34" charset="0"/>
              </a:rPr>
              <a:t> site</a:t>
            </a:r>
            <a:endParaRPr lang="en-US" altLang="en-US" sz="1350" dirty="0">
              <a:solidFill>
                <a:srgbClr val="FFFFFF"/>
              </a:solidFill>
              <a:latin typeface="Albertus Extra Bold" pitchFamily="34" charset="0"/>
            </a:endParaRPr>
          </a:p>
        </p:txBody>
      </p:sp>
      <p:sp>
        <p:nvSpPr>
          <p:cNvPr id="186376" name="Freeform 10"/>
          <p:cNvSpPr>
            <a:spLocks/>
          </p:cNvSpPr>
          <p:nvPr/>
        </p:nvSpPr>
        <p:spPr bwMode="auto">
          <a:xfrm>
            <a:off x="3259931" y="2295525"/>
            <a:ext cx="609600" cy="553641"/>
          </a:xfrm>
          <a:custGeom>
            <a:avLst/>
            <a:gdLst>
              <a:gd name="T0" fmla="*/ 2147483646 w 2050"/>
              <a:gd name="T1" fmla="*/ 2147483646 h 1857"/>
              <a:gd name="T2" fmla="*/ 2147483646 w 2050"/>
              <a:gd name="T3" fmla="*/ 2147483646 h 1857"/>
              <a:gd name="T4" fmla="*/ 2147483646 w 2050"/>
              <a:gd name="T5" fmla="*/ 2147483646 h 1857"/>
              <a:gd name="T6" fmla="*/ 2147483646 w 2050"/>
              <a:gd name="T7" fmla="*/ 2147483646 h 1857"/>
              <a:gd name="T8" fmla="*/ 2147483646 w 2050"/>
              <a:gd name="T9" fmla="*/ 2147483646 h 1857"/>
              <a:gd name="T10" fmla="*/ 2147483646 w 2050"/>
              <a:gd name="T11" fmla="*/ 2147483646 h 1857"/>
              <a:gd name="T12" fmla="*/ 2147483646 w 2050"/>
              <a:gd name="T13" fmla="*/ 2147483646 h 1857"/>
              <a:gd name="T14" fmla="*/ 2147483646 w 2050"/>
              <a:gd name="T15" fmla="*/ 2147483646 h 1857"/>
              <a:gd name="T16" fmla="*/ 2147483646 w 2050"/>
              <a:gd name="T17" fmla="*/ 0 h 1857"/>
              <a:gd name="T18" fmla="*/ 2147483646 w 2050"/>
              <a:gd name="T19" fmla="*/ 2147483646 h 1857"/>
              <a:gd name="T20" fmla="*/ 2147483646 w 2050"/>
              <a:gd name="T21" fmla="*/ 2147483646 h 1857"/>
              <a:gd name="T22" fmla="*/ 2147483646 w 2050"/>
              <a:gd name="T23" fmla="*/ 2147483646 h 1857"/>
              <a:gd name="T24" fmla="*/ 2147483646 w 2050"/>
              <a:gd name="T25" fmla="*/ 2147483646 h 1857"/>
              <a:gd name="T26" fmla="*/ 2147483646 w 2050"/>
              <a:gd name="T27" fmla="*/ 2147483646 h 1857"/>
              <a:gd name="T28" fmla="*/ 2147483646 w 2050"/>
              <a:gd name="T29" fmla="*/ 2147483646 h 1857"/>
              <a:gd name="T30" fmla="*/ 2147483646 w 2050"/>
              <a:gd name="T31" fmla="*/ 2147483646 h 1857"/>
              <a:gd name="T32" fmla="*/ 0 w 2050"/>
              <a:gd name="T33" fmla="*/ 2147483646 h 1857"/>
              <a:gd name="T34" fmla="*/ 2147483646 w 2050"/>
              <a:gd name="T35" fmla="*/ 2147483646 h 1857"/>
              <a:gd name="T36" fmla="*/ 2147483646 w 2050"/>
              <a:gd name="T37" fmla="*/ 2147483646 h 1857"/>
              <a:gd name="T38" fmla="*/ 2147483646 w 2050"/>
              <a:gd name="T39" fmla="*/ 2147483646 h 1857"/>
              <a:gd name="T40" fmla="*/ 2147483646 w 2050"/>
              <a:gd name="T41" fmla="*/ 2147483646 h 1857"/>
              <a:gd name="T42" fmla="*/ 2147483646 w 2050"/>
              <a:gd name="T43" fmla="*/ 2147483646 h 1857"/>
              <a:gd name="T44" fmla="*/ 2147483646 w 2050"/>
              <a:gd name="T45" fmla="*/ 2147483646 h 1857"/>
              <a:gd name="T46" fmla="*/ 2147483646 w 2050"/>
              <a:gd name="T47" fmla="*/ 2147483646 h 1857"/>
              <a:gd name="T48" fmla="*/ 2147483646 w 2050"/>
              <a:gd name="T49" fmla="*/ 2147483646 h 1857"/>
              <a:gd name="T50" fmla="*/ 2147483646 w 2050"/>
              <a:gd name="T51" fmla="*/ 2147483646 h 1857"/>
              <a:gd name="T52" fmla="*/ 2147483646 w 2050"/>
              <a:gd name="T53" fmla="*/ 2147483646 h 1857"/>
              <a:gd name="T54" fmla="*/ 2147483646 w 2050"/>
              <a:gd name="T55" fmla="*/ 2147483646 h 1857"/>
              <a:gd name="T56" fmla="*/ 2147483646 w 2050"/>
              <a:gd name="T57" fmla="*/ 2147483646 h 1857"/>
              <a:gd name="T58" fmla="*/ 2147483646 w 2050"/>
              <a:gd name="T59" fmla="*/ 2147483646 h 1857"/>
              <a:gd name="T60" fmla="*/ 2147483646 w 2050"/>
              <a:gd name="T61" fmla="*/ 2147483646 h 1857"/>
              <a:gd name="T62" fmla="*/ 2147483646 w 2050"/>
              <a:gd name="T63" fmla="*/ 2147483646 h 1857"/>
              <a:gd name="T64" fmla="*/ 2147483646 w 2050"/>
              <a:gd name="T65" fmla="*/ 2147483646 h 1857"/>
              <a:gd name="T66" fmla="*/ 2147483646 w 2050"/>
              <a:gd name="T67" fmla="*/ 2147483646 h 18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50"/>
              <a:gd name="T103" fmla="*/ 0 h 1857"/>
              <a:gd name="T104" fmla="*/ 2050 w 2050"/>
              <a:gd name="T105" fmla="*/ 1857 h 18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50" h="1857">
                <a:moveTo>
                  <a:pt x="2050" y="929"/>
                </a:moveTo>
                <a:lnTo>
                  <a:pt x="2029" y="741"/>
                </a:lnTo>
                <a:lnTo>
                  <a:pt x="1969" y="567"/>
                </a:lnTo>
                <a:lnTo>
                  <a:pt x="1874" y="409"/>
                </a:lnTo>
                <a:lnTo>
                  <a:pt x="1749" y="271"/>
                </a:lnTo>
                <a:lnTo>
                  <a:pt x="1597" y="158"/>
                </a:lnTo>
                <a:lnTo>
                  <a:pt x="1423" y="73"/>
                </a:lnTo>
                <a:lnTo>
                  <a:pt x="1230" y="18"/>
                </a:lnTo>
                <a:lnTo>
                  <a:pt x="1025" y="0"/>
                </a:lnTo>
                <a:lnTo>
                  <a:pt x="818" y="18"/>
                </a:lnTo>
                <a:lnTo>
                  <a:pt x="626" y="73"/>
                </a:lnTo>
                <a:lnTo>
                  <a:pt x="451" y="158"/>
                </a:lnTo>
                <a:lnTo>
                  <a:pt x="300" y="271"/>
                </a:lnTo>
                <a:lnTo>
                  <a:pt x="174" y="409"/>
                </a:lnTo>
                <a:lnTo>
                  <a:pt x="80" y="567"/>
                </a:lnTo>
                <a:lnTo>
                  <a:pt x="20" y="741"/>
                </a:lnTo>
                <a:lnTo>
                  <a:pt x="0" y="929"/>
                </a:lnTo>
                <a:lnTo>
                  <a:pt x="20" y="1115"/>
                </a:lnTo>
                <a:lnTo>
                  <a:pt x="80" y="1289"/>
                </a:lnTo>
                <a:lnTo>
                  <a:pt x="174" y="1447"/>
                </a:lnTo>
                <a:lnTo>
                  <a:pt x="300" y="1585"/>
                </a:lnTo>
                <a:lnTo>
                  <a:pt x="451" y="1698"/>
                </a:lnTo>
                <a:lnTo>
                  <a:pt x="626" y="1784"/>
                </a:lnTo>
                <a:lnTo>
                  <a:pt x="818" y="1838"/>
                </a:lnTo>
                <a:lnTo>
                  <a:pt x="1025" y="1857"/>
                </a:lnTo>
                <a:lnTo>
                  <a:pt x="1230" y="1838"/>
                </a:lnTo>
                <a:lnTo>
                  <a:pt x="1423" y="1784"/>
                </a:lnTo>
                <a:lnTo>
                  <a:pt x="1597" y="1698"/>
                </a:lnTo>
                <a:lnTo>
                  <a:pt x="1749" y="1585"/>
                </a:lnTo>
                <a:lnTo>
                  <a:pt x="1874" y="1447"/>
                </a:lnTo>
                <a:lnTo>
                  <a:pt x="1969" y="1289"/>
                </a:lnTo>
                <a:lnTo>
                  <a:pt x="2029" y="1115"/>
                </a:lnTo>
                <a:lnTo>
                  <a:pt x="2050" y="929"/>
                </a:lnTo>
              </a:path>
            </a:pathLst>
          </a:custGeom>
          <a:noFill/>
          <a:ln w="2381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6377" name="Line 11"/>
          <p:cNvSpPr>
            <a:spLocks noChangeShapeType="1"/>
          </p:cNvSpPr>
          <p:nvPr/>
        </p:nvSpPr>
        <p:spPr bwMode="auto">
          <a:xfrm flipV="1">
            <a:off x="3617119" y="1949054"/>
            <a:ext cx="446485" cy="333375"/>
          </a:xfrm>
          <a:prstGeom prst="line">
            <a:avLst/>
          </a:prstGeom>
          <a:noFill/>
          <a:ln w="49213">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378" name="Freeform 12"/>
          <p:cNvSpPr>
            <a:spLocks/>
          </p:cNvSpPr>
          <p:nvPr/>
        </p:nvSpPr>
        <p:spPr bwMode="auto">
          <a:xfrm>
            <a:off x="4000500" y="1906191"/>
            <a:ext cx="121444" cy="110728"/>
          </a:xfrm>
          <a:custGeom>
            <a:avLst/>
            <a:gdLst>
              <a:gd name="T0" fmla="*/ 0 w 406"/>
              <a:gd name="T1" fmla="*/ 2147483646 h 373"/>
              <a:gd name="T2" fmla="*/ 2147483646 w 406"/>
              <a:gd name="T3" fmla="*/ 0 h 373"/>
              <a:gd name="T4" fmla="*/ 2147483646 w 406"/>
              <a:gd name="T5" fmla="*/ 2147483646 h 373"/>
              <a:gd name="T6" fmla="*/ 2147483646 w 406"/>
              <a:gd name="T7" fmla="*/ 2147483646 h 373"/>
              <a:gd name="T8" fmla="*/ 0 w 406"/>
              <a:gd name="T9" fmla="*/ 2147483646 h 373"/>
              <a:gd name="T10" fmla="*/ 0 60000 65536"/>
              <a:gd name="T11" fmla="*/ 0 60000 65536"/>
              <a:gd name="T12" fmla="*/ 0 60000 65536"/>
              <a:gd name="T13" fmla="*/ 0 60000 65536"/>
              <a:gd name="T14" fmla="*/ 0 60000 65536"/>
              <a:gd name="T15" fmla="*/ 0 w 406"/>
              <a:gd name="T16" fmla="*/ 0 h 373"/>
              <a:gd name="T17" fmla="*/ 406 w 406"/>
              <a:gd name="T18" fmla="*/ 373 h 373"/>
            </a:gdLst>
            <a:ahLst/>
            <a:cxnLst>
              <a:cxn ang="T10">
                <a:pos x="T0" y="T1"/>
              </a:cxn>
              <a:cxn ang="T11">
                <a:pos x="T2" y="T3"/>
              </a:cxn>
              <a:cxn ang="T12">
                <a:pos x="T4" y="T5"/>
              </a:cxn>
              <a:cxn ang="T13">
                <a:pos x="T6" y="T7"/>
              </a:cxn>
              <a:cxn ang="T14">
                <a:pos x="T8" y="T9"/>
              </a:cxn>
            </a:cxnLst>
            <a:rect l="T15" t="T16" r="T17" b="T18"/>
            <a:pathLst>
              <a:path w="406" h="373">
                <a:moveTo>
                  <a:pt x="0" y="71"/>
                </a:moveTo>
                <a:lnTo>
                  <a:pt x="406" y="0"/>
                </a:lnTo>
                <a:lnTo>
                  <a:pt x="218" y="373"/>
                </a:lnTo>
                <a:lnTo>
                  <a:pt x="208" y="148"/>
                </a:lnTo>
                <a:lnTo>
                  <a:pt x="0" y="7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6379" name="Line 13"/>
          <p:cNvSpPr>
            <a:spLocks noChangeShapeType="1"/>
          </p:cNvSpPr>
          <p:nvPr/>
        </p:nvSpPr>
        <p:spPr bwMode="auto">
          <a:xfrm>
            <a:off x="3614737" y="2868216"/>
            <a:ext cx="396479" cy="341709"/>
          </a:xfrm>
          <a:prstGeom prst="line">
            <a:avLst/>
          </a:prstGeom>
          <a:noFill/>
          <a:ln w="49213">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380" name="Freeform 14"/>
          <p:cNvSpPr>
            <a:spLocks/>
          </p:cNvSpPr>
          <p:nvPr/>
        </p:nvSpPr>
        <p:spPr bwMode="auto">
          <a:xfrm>
            <a:off x="3946923" y="3144441"/>
            <a:ext cx="120253" cy="114300"/>
          </a:xfrm>
          <a:custGeom>
            <a:avLst/>
            <a:gdLst>
              <a:gd name="T0" fmla="*/ 2147483646 w 401"/>
              <a:gd name="T1" fmla="*/ 0 h 385"/>
              <a:gd name="T2" fmla="*/ 2147483646 w 401"/>
              <a:gd name="T3" fmla="*/ 2147483646 h 385"/>
              <a:gd name="T4" fmla="*/ 0 w 401"/>
              <a:gd name="T5" fmla="*/ 2147483646 h 385"/>
              <a:gd name="T6" fmla="*/ 2147483646 w 401"/>
              <a:gd name="T7" fmla="*/ 2147483646 h 385"/>
              <a:gd name="T8" fmla="*/ 2147483646 w 401"/>
              <a:gd name="T9" fmla="*/ 0 h 385"/>
              <a:gd name="T10" fmla="*/ 0 60000 65536"/>
              <a:gd name="T11" fmla="*/ 0 60000 65536"/>
              <a:gd name="T12" fmla="*/ 0 60000 65536"/>
              <a:gd name="T13" fmla="*/ 0 60000 65536"/>
              <a:gd name="T14" fmla="*/ 0 60000 65536"/>
              <a:gd name="T15" fmla="*/ 0 w 401"/>
              <a:gd name="T16" fmla="*/ 0 h 385"/>
              <a:gd name="T17" fmla="*/ 401 w 401"/>
              <a:gd name="T18" fmla="*/ 385 h 385"/>
            </a:gdLst>
            <a:ahLst/>
            <a:cxnLst>
              <a:cxn ang="T10">
                <a:pos x="T0" y="T1"/>
              </a:cxn>
              <a:cxn ang="T11">
                <a:pos x="T2" y="T3"/>
              </a:cxn>
              <a:cxn ang="T12">
                <a:pos x="T4" y="T5"/>
              </a:cxn>
              <a:cxn ang="T13">
                <a:pos x="T6" y="T7"/>
              </a:cxn>
              <a:cxn ang="T14">
                <a:pos x="T8" y="T9"/>
              </a:cxn>
            </a:cxnLst>
            <a:rect l="T15" t="T16" r="T17" b="T18"/>
            <a:pathLst>
              <a:path w="401" h="385">
                <a:moveTo>
                  <a:pt x="239" y="0"/>
                </a:moveTo>
                <a:lnTo>
                  <a:pt x="401" y="385"/>
                </a:lnTo>
                <a:lnTo>
                  <a:pt x="0" y="286"/>
                </a:lnTo>
                <a:lnTo>
                  <a:pt x="214" y="223"/>
                </a:lnTo>
                <a:lnTo>
                  <a:pt x="23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6381" name="Rectangle 33"/>
          <p:cNvSpPr>
            <a:spLocks noChangeArrowheads="1"/>
          </p:cNvSpPr>
          <p:nvPr/>
        </p:nvSpPr>
        <p:spPr bwMode="auto">
          <a:xfrm>
            <a:off x="1828800" y="533400"/>
            <a:ext cx="5268516"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2400">
                <a:solidFill>
                  <a:schemeClr val="tx2"/>
                </a:solidFill>
                <a:latin typeface="Britannic Bold" panose="020B0903060703020204" pitchFamily="34" charset="0"/>
              </a:rPr>
              <a:t>Nutrition and EXercise Interventional Study in critically ill patients</a:t>
            </a:r>
          </a:p>
          <a:p>
            <a:pPr algn="ctr">
              <a:spcBef>
                <a:spcPct val="0"/>
              </a:spcBef>
              <a:buFontTx/>
              <a:buNone/>
            </a:pPr>
            <a:r>
              <a:rPr lang="en-US" altLang="en-US" sz="2400">
                <a:solidFill>
                  <a:srgbClr val="FFFF00"/>
                </a:solidFill>
                <a:latin typeface="Britannic Bold" panose="020B0903060703020204" pitchFamily="34" charset="0"/>
              </a:rPr>
              <a:t>The NEXIS study</a:t>
            </a:r>
          </a:p>
        </p:txBody>
      </p:sp>
      <p:sp>
        <p:nvSpPr>
          <p:cNvPr id="137246" name="Rectangle 4"/>
          <p:cNvSpPr>
            <a:spLocks noChangeArrowheads="1"/>
          </p:cNvSpPr>
          <p:nvPr/>
        </p:nvSpPr>
        <p:spPr bwMode="auto">
          <a:xfrm>
            <a:off x="2082033" y="2902744"/>
            <a:ext cx="979435" cy="19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1238" b="1">
                <a:solidFill>
                  <a:srgbClr val="FFFFFF"/>
                </a:solidFill>
                <a:latin typeface="Arial" panose="020B0604020202020204" pitchFamily="34" charset="0"/>
              </a:rPr>
              <a:t>Fed enterally</a:t>
            </a:r>
          </a:p>
        </p:txBody>
      </p:sp>
      <p:sp>
        <p:nvSpPr>
          <p:cNvPr id="186383" name="TextBox 1"/>
          <p:cNvSpPr txBox="1">
            <a:spLocks noChangeArrowheads="1"/>
          </p:cNvSpPr>
          <p:nvPr/>
        </p:nvSpPr>
        <p:spPr bwMode="auto">
          <a:xfrm>
            <a:off x="5372099" y="4343400"/>
            <a:ext cx="2484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800" dirty="0">
                <a:solidFill>
                  <a:schemeClr val="tx2"/>
                </a:solidFill>
                <a:latin typeface="Arial" panose="020B0604020202020204" pitchFamily="34" charset="0"/>
              </a:rPr>
              <a:t>To be funded by NIH</a:t>
            </a:r>
          </a:p>
        </p:txBody>
      </p:sp>
    </p:spTree>
    <p:extLst>
      <p:ext uri="{BB962C8B-B14F-4D97-AF65-F5344CB8AC3E}">
        <p14:creationId xmlns:p14="http://schemas.microsoft.com/office/powerpoint/2010/main" val="780502903"/>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2835974" y="2543175"/>
            <a:ext cx="655629" cy="14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928">
                <a:latin typeface="Arial" panose="020B0604020202020204" pitchFamily="34" charset="0"/>
              </a:rPr>
              <a:t>ICU patients</a:t>
            </a:r>
          </a:p>
        </p:txBody>
      </p:sp>
      <p:sp>
        <p:nvSpPr>
          <p:cNvPr id="138243" name="Rectangle 5"/>
          <p:cNvSpPr>
            <a:spLocks noChangeArrowheads="1"/>
          </p:cNvSpPr>
          <p:nvPr/>
        </p:nvSpPr>
        <p:spPr bwMode="auto">
          <a:xfrm>
            <a:off x="3729492" y="2543176"/>
            <a:ext cx="203582" cy="33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194">
                <a:latin typeface="Arial" panose="020B0604020202020204" pitchFamily="34" charset="0"/>
              </a:rPr>
              <a:t>R</a:t>
            </a:r>
            <a:endParaRPr lang="en-US" altLang="en-US" sz="1012">
              <a:latin typeface="Albertus Extra Bold" pitchFamily="34" charset="0"/>
            </a:endParaRPr>
          </a:p>
        </p:txBody>
      </p:sp>
      <p:sp>
        <p:nvSpPr>
          <p:cNvPr id="99332" name="Rectangle 6"/>
          <p:cNvSpPr>
            <a:spLocks noChangeArrowheads="1"/>
          </p:cNvSpPr>
          <p:nvPr/>
        </p:nvSpPr>
        <p:spPr bwMode="auto">
          <a:xfrm>
            <a:off x="3921026" y="1874342"/>
            <a:ext cx="1414463" cy="14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928" dirty="0">
                <a:latin typeface="Arial" panose="020B0604020202020204" pitchFamily="34" charset="0"/>
              </a:rPr>
              <a:t>Target &gt;2.0 gram/kg/day</a:t>
            </a:r>
            <a:endParaRPr lang="en-US" altLang="en-US" sz="1012" dirty="0">
              <a:latin typeface="Albertus Extra Bold"/>
            </a:endParaRPr>
          </a:p>
        </p:txBody>
      </p:sp>
      <p:sp>
        <p:nvSpPr>
          <p:cNvPr id="99333" name="Rectangle 7"/>
          <p:cNvSpPr>
            <a:spLocks noChangeArrowheads="1"/>
          </p:cNvSpPr>
          <p:nvPr/>
        </p:nvSpPr>
        <p:spPr bwMode="auto">
          <a:xfrm>
            <a:off x="4000922" y="3250406"/>
            <a:ext cx="1298433" cy="14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928" dirty="0">
                <a:latin typeface="Arial" panose="020B0604020202020204" pitchFamily="34" charset="0"/>
              </a:rPr>
              <a:t>Target &lt;1.2 gram/kg/day</a:t>
            </a:r>
          </a:p>
        </p:txBody>
      </p:sp>
      <p:sp>
        <p:nvSpPr>
          <p:cNvPr id="138246" name="Freeform 10"/>
          <p:cNvSpPr>
            <a:spLocks/>
          </p:cNvSpPr>
          <p:nvPr/>
        </p:nvSpPr>
        <p:spPr bwMode="auto">
          <a:xfrm>
            <a:off x="3587949" y="2496741"/>
            <a:ext cx="457200" cy="414338"/>
          </a:xfrm>
          <a:custGeom>
            <a:avLst/>
            <a:gdLst>
              <a:gd name="T0" fmla="*/ 2147483646 w 2050"/>
              <a:gd name="T1" fmla="*/ 2147483646 h 1857"/>
              <a:gd name="T2" fmla="*/ 2147483646 w 2050"/>
              <a:gd name="T3" fmla="*/ 2147483646 h 1857"/>
              <a:gd name="T4" fmla="*/ 2147483646 w 2050"/>
              <a:gd name="T5" fmla="*/ 2147483646 h 1857"/>
              <a:gd name="T6" fmla="*/ 2147483646 w 2050"/>
              <a:gd name="T7" fmla="*/ 2147483646 h 1857"/>
              <a:gd name="T8" fmla="*/ 2147483646 w 2050"/>
              <a:gd name="T9" fmla="*/ 2147483646 h 1857"/>
              <a:gd name="T10" fmla="*/ 2147483646 w 2050"/>
              <a:gd name="T11" fmla="*/ 2147483646 h 1857"/>
              <a:gd name="T12" fmla="*/ 2147483646 w 2050"/>
              <a:gd name="T13" fmla="*/ 2147483646 h 1857"/>
              <a:gd name="T14" fmla="*/ 2147483646 w 2050"/>
              <a:gd name="T15" fmla="*/ 2147483646 h 1857"/>
              <a:gd name="T16" fmla="*/ 2147483646 w 2050"/>
              <a:gd name="T17" fmla="*/ 0 h 1857"/>
              <a:gd name="T18" fmla="*/ 2147483646 w 2050"/>
              <a:gd name="T19" fmla="*/ 2147483646 h 1857"/>
              <a:gd name="T20" fmla="*/ 2147483646 w 2050"/>
              <a:gd name="T21" fmla="*/ 2147483646 h 1857"/>
              <a:gd name="T22" fmla="*/ 2147483646 w 2050"/>
              <a:gd name="T23" fmla="*/ 2147483646 h 1857"/>
              <a:gd name="T24" fmla="*/ 2147483646 w 2050"/>
              <a:gd name="T25" fmla="*/ 2147483646 h 1857"/>
              <a:gd name="T26" fmla="*/ 2147483646 w 2050"/>
              <a:gd name="T27" fmla="*/ 2147483646 h 1857"/>
              <a:gd name="T28" fmla="*/ 2147483646 w 2050"/>
              <a:gd name="T29" fmla="*/ 2147483646 h 1857"/>
              <a:gd name="T30" fmla="*/ 2147483646 w 2050"/>
              <a:gd name="T31" fmla="*/ 2147483646 h 1857"/>
              <a:gd name="T32" fmla="*/ 0 w 2050"/>
              <a:gd name="T33" fmla="*/ 2147483646 h 1857"/>
              <a:gd name="T34" fmla="*/ 2147483646 w 2050"/>
              <a:gd name="T35" fmla="*/ 2147483646 h 1857"/>
              <a:gd name="T36" fmla="*/ 2147483646 w 2050"/>
              <a:gd name="T37" fmla="*/ 2147483646 h 1857"/>
              <a:gd name="T38" fmla="*/ 2147483646 w 2050"/>
              <a:gd name="T39" fmla="*/ 2147483646 h 1857"/>
              <a:gd name="T40" fmla="*/ 2147483646 w 2050"/>
              <a:gd name="T41" fmla="*/ 2147483646 h 1857"/>
              <a:gd name="T42" fmla="*/ 2147483646 w 2050"/>
              <a:gd name="T43" fmla="*/ 2147483646 h 1857"/>
              <a:gd name="T44" fmla="*/ 2147483646 w 2050"/>
              <a:gd name="T45" fmla="*/ 2147483646 h 1857"/>
              <a:gd name="T46" fmla="*/ 2147483646 w 2050"/>
              <a:gd name="T47" fmla="*/ 2147483646 h 1857"/>
              <a:gd name="T48" fmla="*/ 2147483646 w 2050"/>
              <a:gd name="T49" fmla="*/ 2147483646 h 1857"/>
              <a:gd name="T50" fmla="*/ 2147483646 w 2050"/>
              <a:gd name="T51" fmla="*/ 2147483646 h 1857"/>
              <a:gd name="T52" fmla="*/ 2147483646 w 2050"/>
              <a:gd name="T53" fmla="*/ 2147483646 h 1857"/>
              <a:gd name="T54" fmla="*/ 2147483646 w 2050"/>
              <a:gd name="T55" fmla="*/ 2147483646 h 1857"/>
              <a:gd name="T56" fmla="*/ 2147483646 w 2050"/>
              <a:gd name="T57" fmla="*/ 2147483646 h 1857"/>
              <a:gd name="T58" fmla="*/ 2147483646 w 2050"/>
              <a:gd name="T59" fmla="*/ 2147483646 h 1857"/>
              <a:gd name="T60" fmla="*/ 2147483646 w 2050"/>
              <a:gd name="T61" fmla="*/ 2147483646 h 1857"/>
              <a:gd name="T62" fmla="*/ 2147483646 w 2050"/>
              <a:gd name="T63" fmla="*/ 2147483646 h 1857"/>
              <a:gd name="T64" fmla="*/ 2147483646 w 2050"/>
              <a:gd name="T65" fmla="*/ 2147483646 h 1857"/>
              <a:gd name="T66" fmla="*/ 2147483646 w 2050"/>
              <a:gd name="T67" fmla="*/ 2147483646 h 18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50"/>
              <a:gd name="T103" fmla="*/ 0 h 1857"/>
              <a:gd name="T104" fmla="*/ 2050 w 2050"/>
              <a:gd name="T105" fmla="*/ 1857 h 18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50" h="1857">
                <a:moveTo>
                  <a:pt x="2050" y="929"/>
                </a:moveTo>
                <a:lnTo>
                  <a:pt x="2029" y="741"/>
                </a:lnTo>
                <a:lnTo>
                  <a:pt x="1969" y="567"/>
                </a:lnTo>
                <a:lnTo>
                  <a:pt x="1874" y="409"/>
                </a:lnTo>
                <a:lnTo>
                  <a:pt x="1749" y="271"/>
                </a:lnTo>
                <a:lnTo>
                  <a:pt x="1597" y="158"/>
                </a:lnTo>
                <a:lnTo>
                  <a:pt x="1423" y="73"/>
                </a:lnTo>
                <a:lnTo>
                  <a:pt x="1230" y="18"/>
                </a:lnTo>
                <a:lnTo>
                  <a:pt x="1025" y="0"/>
                </a:lnTo>
                <a:lnTo>
                  <a:pt x="818" y="18"/>
                </a:lnTo>
                <a:lnTo>
                  <a:pt x="626" y="73"/>
                </a:lnTo>
                <a:lnTo>
                  <a:pt x="451" y="158"/>
                </a:lnTo>
                <a:lnTo>
                  <a:pt x="300" y="271"/>
                </a:lnTo>
                <a:lnTo>
                  <a:pt x="174" y="409"/>
                </a:lnTo>
                <a:lnTo>
                  <a:pt x="80" y="567"/>
                </a:lnTo>
                <a:lnTo>
                  <a:pt x="20" y="741"/>
                </a:lnTo>
                <a:lnTo>
                  <a:pt x="0" y="929"/>
                </a:lnTo>
                <a:lnTo>
                  <a:pt x="20" y="1115"/>
                </a:lnTo>
                <a:lnTo>
                  <a:pt x="80" y="1289"/>
                </a:lnTo>
                <a:lnTo>
                  <a:pt x="174" y="1447"/>
                </a:lnTo>
                <a:lnTo>
                  <a:pt x="300" y="1585"/>
                </a:lnTo>
                <a:lnTo>
                  <a:pt x="451" y="1698"/>
                </a:lnTo>
                <a:lnTo>
                  <a:pt x="626" y="1784"/>
                </a:lnTo>
                <a:lnTo>
                  <a:pt x="818" y="1838"/>
                </a:lnTo>
                <a:lnTo>
                  <a:pt x="1025" y="1857"/>
                </a:lnTo>
                <a:lnTo>
                  <a:pt x="1230" y="1838"/>
                </a:lnTo>
                <a:lnTo>
                  <a:pt x="1423" y="1784"/>
                </a:lnTo>
                <a:lnTo>
                  <a:pt x="1597" y="1698"/>
                </a:lnTo>
                <a:lnTo>
                  <a:pt x="1749" y="1585"/>
                </a:lnTo>
                <a:lnTo>
                  <a:pt x="1874" y="1447"/>
                </a:lnTo>
                <a:lnTo>
                  <a:pt x="1969" y="1289"/>
                </a:lnTo>
                <a:lnTo>
                  <a:pt x="2029" y="1115"/>
                </a:lnTo>
                <a:lnTo>
                  <a:pt x="2050" y="929"/>
                </a:lnTo>
              </a:path>
            </a:pathLst>
          </a:custGeom>
          <a:noFill/>
          <a:ln w="2381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sz="2025"/>
          </a:p>
        </p:txBody>
      </p:sp>
      <p:sp>
        <p:nvSpPr>
          <p:cNvPr id="138247" name="Line 11"/>
          <p:cNvSpPr>
            <a:spLocks noChangeShapeType="1"/>
          </p:cNvSpPr>
          <p:nvPr/>
        </p:nvSpPr>
        <p:spPr bwMode="auto">
          <a:xfrm flipV="1">
            <a:off x="3855840" y="2236888"/>
            <a:ext cx="334864" cy="250031"/>
          </a:xfrm>
          <a:prstGeom prst="line">
            <a:avLst/>
          </a:prstGeom>
          <a:noFill/>
          <a:ln w="49213">
            <a:solidFill>
              <a:schemeClr val="tx1"/>
            </a:solidFill>
            <a:round/>
            <a:headEnd/>
            <a:tailEnd/>
          </a:ln>
          <a:extLst>
            <a:ext uri="{909E8E84-426E-40DD-AFC4-6F175D3DCCD1}">
              <a14:hiddenFill xmlns:a14="http://schemas.microsoft.com/office/drawing/2010/main">
                <a:noFill/>
              </a14:hiddenFill>
            </a:ext>
          </a:extLst>
        </p:spPr>
        <p:txBody>
          <a:bodyPr/>
          <a:lstStyle/>
          <a:p>
            <a:endParaRPr lang="en-CA" sz="2025"/>
          </a:p>
        </p:txBody>
      </p:sp>
      <p:sp>
        <p:nvSpPr>
          <p:cNvPr id="138248" name="Freeform 12"/>
          <p:cNvSpPr>
            <a:spLocks/>
          </p:cNvSpPr>
          <p:nvPr/>
        </p:nvSpPr>
        <p:spPr bwMode="auto">
          <a:xfrm>
            <a:off x="4143376" y="2203847"/>
            <a:ext cx="91083" cy="83047"/>
          </a:xfrm>
          <a:custGeom>
            <a:avLst/>
            <a:gdLst>
              <a:gd name="T0" fmla="*/ 0 w 406"/>
              <a:gd name="T1" fmla="*/ 2147483646 h 373"/>
              <a:gd name="T2" fmla="*/ 2147483646 w 406"/>
              <a:gd name="T3" fmla="*/ 0 h 373"/>
              <a:gd name="T4" fmla="*/ 2147483646 w 406"/>
              <a:gd name="T5" fmla="*/ 2147483646 h 373"/>
              <a:gd name="T6" fmla="*/ 2147483646 w 406"/>
              <a:gd name="T7" fmla="*/ 2147483646 h 373"/>
              <a:gd name="T8" fmla="*/ 0 w 406"/>
              <a:gd name="T9" fmla="*/ 2147483646 h 373"/>
              <a:gd name="T10" fmla="*/ 0 60000 65536"/>
              <a:gd name="T11" fmla="*/ 0 60000 65536"/>
              <a:gd name="T12" fmla="*/ 0 60000 65536"/>
              <a:gd name="T13" fmla="*/ 0 60000 65536"/>
              <a:gd name="T14" fmla="*/ 0 60000 65536"/>
              <a:gd name="T15" fmla="*/ 0 w 406"/>
              <a:gd name="T16" fmla="*/ 0 h 373"/>
              <a:gd name="T17" fmla="*/ 406 w 406"/>
              <a:gd name="T18" fmla="*/ 373 h 373"/>
            </a:gdLst>
            <a:ahLst/>
            <a:cxnLst>
              <a:cxn ang="T10">
                <a:pos x="T0" y="T1"/>
              </a:cxn>
              <a:cxn ang="T11">
                <a:pos x="T2" y="T3"/>
              </a:cxn>
              <a:cxn ang="T12">
                <a:pos x="T4" y="T5"/>
              </a:cxn>
              <a:cxn ang="T13">
                <a:pos x="T6" y="T7"/>
              </a:cxn>
              <a:cxn ang="T14">
                <a:pos x="T8" y="T9"/>
              </a:cxn>
            </a:cxnLst>
            <a:rect l="T15" t="T16" r="T17" b="T18"/>
            <a:pathLst>
              <a:path w="406" h="373">
                <a:moveTo>
                  <a:pt x="0" y="71"/>
                </a:moveTo>
                <a:lnTo>
                  <a:pt x="406" y="0"/>
                </a:lnTo>
                <a:lnTo>
                  <a:pt x="218" y="373"/>
                </a:lnTo>
                <a:lnTo>
                  <a:pt x="208" y="148"/>
                </a:lnTo>
                <a:lnTo>
                  <a:pt x="0" y="7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2025"/>
          </a:p>
        </p:txBody>
      </p:sp>
      <p:sp>
        <p:nvSpPr>
          <p:cNvPr id="138249" name="Line 13"/>
          <p:cNvSpPr>
            <a:spLocks noChangeShapeType="1"/>
          </p:cNvSpPr>
          <p:nvPr/>
        </p:nvSpPr>
        <p:spPr bwMode="auto">
          <a:xfrm>
            <a:off x="3854053" y="2926259"/>
            <a:ext cx="297359" cy="256282"/>
          </a:xfrm>
          <a:prstGeom prst="line">
            <a:avLst/>
          </a:prstGeom>
          <a:noFill/>
          <a:ln w="49213">
            <a:solidFill>
              <a:schemeClr val="tx1"/>
            </a:solidFill>
            <a:round/>
            <a:headEnd/>
            <a:tailEnd/>
          </a:ln>
          <a:extLst>
            <a:ext uri="{909E8E84-426E-40DD-AFC4-6F175D3DCCD1}">
              <a14:hiddenFill xmlns:a14="http://schemas.microsoft.com/office/drawing/2010/main">
                <a:noFill/>
              </a14:hiddenFill>
            </a:ext>
          </a:extLst>
        </p:spPr>
        <p:txBody>
          <a:bodyPr/>
          <a:lstStyle/>
          <a:p>
            <a:endParaRPr lang="en-CA" sz="2025"/>
          </a:p>
        </p:txBody>
      </p:sp>
      <p:sp>
        <p:nvSpPr>
          <p:cNvPr id="138250" name="Freeform 14"/>
          <p:cNvSpPr>
            <a:spLocks/>
          </p:cNvSpPr>
          <p:nvPr/>
        </p:nvSpPr>
        <p:spPr bwMode="auto">
          <a:xfrm>
            <a:off x="4103193" y="3133428"/>
            <a:ext cx="90189" cy="85725"/>
          </a:xfrm>
          <a:custGeom>
            <a:avLst/>
            <a:gdLst>
              <a:gd name="T0" fmla="*/ 2147483646 w 401"/>
              <a:gd name="T1" fmla="*/ 0 h 385"/>
              <a:gd name="T2" fmla="*/ 2147483646 w 401"/>
              <a:gd name="T3" fmla="*/ 2147483646 h 385"/>
              <a:gd name="T4" fmla="*/ 0 w 401"/>
              <a:gd name="T5" fmla="*/ 2147483646 h 385"/>
              <a:gd name="T6" fmla="*/ 2147483646 w 401"/>
              <a:gd name="T7" fmla="*/ 2147483646 h 385"/>
              <a:gd name="T8" fmla="*/ 2147483646 w 401"/>
              <a:gd name="T9" fmla="*/ 0 h 385"/>
              <a:gd name="T10" fmla="*/ 0 60000 65536"/>
              <a:gd name="T11" fmla="*/ 0 60000 65536"/>
              <a:gd name="T12" fmla="*/ 0 60000 65536"/>
              <a:gd name="T13" fmla="*/ 0 60000 65536"/>
              <a:gd name="T14" fmla="*/ 0 60000 65536"/>
              <a:gd name="T15" fmla="*/ 0 w 401"/>
              <a:gd name="T16" fmla="*/ 0 h 385"/>
              <a:gd name="T17" fmla="*/ 401 w 401"/>
              <a:gd name="T18" fmla="*/ 385 h 385"/>
            </a:gdLst>
            <a:ahLst/>
            <a:cxnLst>
              <a:cxn ang="T10">
                <a:pos x="T0" y="T1"/>
              </a:cxn>
              <a:cxn ang="T11">
                <a:pos x="T2" y="T3"/>
              </a:cxn>
              <a:cxn ang="T12">
                <a:pos x="T4" y="T5"/>
              </a:cxn>
              <a:cxn ang="T13">
                <a:pos x="T6" y="T7"/>
              </a:cxn>
              <a:cxn ang="T14">
                <a:pos x="T8" y="T9"/>
              </a:cxn>
            </a:cxnLst>
            <a:rect l="T15" t="T16" r="T17" b="T18"/>
            <a:pathLst>
              <a:path w="401" h="385">
                <a:moveTo>
                  <a:pt x="239" y="0"/>
                </a:moveTo>
                <a:lnTo>
                  <a:pt x="401" y="385"/>
                </a:lnTo>
                <a:lnTo>
                  <a:pt x="0" y="286"/>
                </a:lnTo>
                <a:lnTo>
                  <a:pt x="214" y="223"/>
                </a:lnTo>
                <a:lnTo>
                  <a:pt x="23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2025"/>
          </a:p>
        </p:txBody>
      </p:sp>
      <p:sp>
        <p:nvSpPr>
          <p:cNvPr id="99339" name="Rectangle 4"/>
          <p:cNvSpPr>
            <a:spLocks noChangeArrowheads="1"/>
          </p:cNvSpPr>
          <p:nvPr/>
        </p:nvSpPr>
        <p:spPr bwMode="auto">
          <a:xfrm>
            <a:off x="2830477" y="2736056"/>
            <a:ext cx="684483" cy="14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928">
                <a:latin typeface="Arial" panose="020B0604020202020204" pitchFamily="34" charset="0"/>
              </a:rPr>
              <a:t>Fed enterally</a:t>
            </a:r>
          </a:p>
        </p:txBody>
      </p:sp>
      <p:sp>
        <p:nvSpPr>
          <p:cNvPr id="138252" name="TextBox 41"/>
          <p:cNvSpPr txBox="1">
            <a:spLocks noChangeArrowheads="1"/>
          </p:cNvSpPr>
          <p:nvPr/>
        </p:nvSpPr>
        <p:spPr bwMode="auto">
          <a:xfrm>
            <a:off x="5439966" y="2221707"/>
            <a:ext cx="771525" cy="40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1012">
                <a:latin typeface="Arial" panose="020B0604020202020204" pitchFamily="34" charset="0"/>
              </a:rPr>
              <a:t>Primary Outcome</a:t>
            </a:r>
          </a:p>
        </p:txBody>
      </p:sp>
      <p:grpSp>
        <p:nvGrpSpPr>
          <p:cNvPr id="138253" name="Group 1"/>
          <p:cNvGrpSpPr>
            <a:grpSpLocks/>
          </p:cNvGrpSpPr>
          <p:nvPr/>
        </p:nvGrpSpPr>
        <p:grpSpPr bwMode="auto">
          <a:xfrm>
            <a:off x="5446218" y="2667299"/>
            <a:ext cx="812601" cy="633115"/>
            <a:chOff x="6860792" y="3276600"/>
            <a:chExt cx="1927225" cy="2057400"/>
          </a:xfrm>
        </p:grpSpPr>
        <p:sp>
          <p:nvSpPr>
            <p:cNvPr id="138258" name="Rectangle 40"/>
            <p:cNvSpPr>
              <a:spLocks noChangeArrowheads="1"/>
            </p:cNvSpPr>
            <p:nvPr/>
          </p:nvSpPr>
          <p:spPr bwMode="auto">
            <a:xfrm>
              <a:off x="6934200" y="3276600"/>
              <a:ext cx="1752600" cy="20574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CA" altLang="en-US" sz="1012">
                <a:solidFill>
                  <a:schemeClr val="tx2"/>
                </a:solidFill>
                <a:latin typeface="Arial" panose="020B0604020202020204" pitchFamily="34" charset="0"/>
              </a:endParaRPr>
            </a:p>
          </p:txBody>
        </p:sp>
        <p:sp>
          <p:nvSpPr>
            <p:cNvPr id="138259" name="TextBox 42"/>
            <p:cNvSpPr txBox="1">
              <a:spLocks noChangeArrowheads="1"/>
            </p:cNvSpPr>
            <p:nvPr/>
          </p:nvSpPr>
          <p:spPr bwMode="auto">
            <a:xfrm>
              <a:off x="6860792" y="3510757"/>
              <a:ext cx="1927225" cy="131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1012">
                  <a:solidFill>
                    <a:srgbClr val="FF0000"/>
                  </a:solidFill>
                  <a:latin typeface="Arial" panose="020B0604020202020204" pitchFamily="34" charset="0"/>
                </a:rPr>
                <a:t>60 day</a:t>
              </a:r>
            </a:p>
            <a:p>
              <a:pPr algn="ctr">
                <a:spcBef>
                  <a:spcPct val="0"/>
                </a:spcBef>
                <a:buFontTx/>
                <a:buNone/>
              </a:pPr>
              <a:r>
                <a:rPr lang="en-CA" altLang="en-US" sz="1012">
                  <a:solidFill>
                    <a:srgbClr val="FF0000"/>
                  </a:solidFill>
                  <a:latin typeface="Arial" panose="020B0604020202020204" pitchFamily="34" charset="0"/>
                </a:rPr>
                <a:t>mortality</a:t>
              </a:r>
            </a:p>
          </p:txBody>
        </p:sp>
      </p:grpSp>
      <p:sp>
        <p:nvSpPr>
          <p:cNvPr id="99342" name="Rectangle 3"/>
          <p:cNvSpPr>
            <a:spLocks noChangeArrowheads="1"/>
          </p:cNvSpPr>
          <p:nvPr/>
        </p:nvSpPr>
        <p:spPr bwMode="auto">
          <a:xfrm>
            <a:off x="2924141" y="2926259"/>
            <a:ext cx="479298" cy="14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928">
                <a:latin typeface="Arial" panose="020B0604020202020204" pitchFamily="34" charset="0"/>
              </a:rPr>
              <a:t>Nutric </a:t>
            </a:r>
            <a:r>
              <a:rPr lang="en-US" altLang="en-US" sz="928" u="sng">
                <a:latin typeface="Arial" panose="020B0604020202020204" pitchFamily="34" charset="0"/>
              </a:rPr>
              <a:t>&gt;</a:t>
            </a:r>
            <a:r>
              <a:rPr lang="en-US" altLang="en-US" sz="928">
                <a:latin typeface="Arial" panose="020B0604020202020204" pitchFamily="34" charset="0"/>
              </a:rPr>
              <a:t>5</a:t>
            </a:r>
            <a:endParaRPr lang="en-US" altLang="en-US" sz="1012">
              <a:latin typeface="Albertus Extra Bold"/>
            </a:endParaRPr>
          </a:p>
        </p:txBody>
      </p:sp>
      <p:sp>
        <p:nvSpPr>
          <p:cNvPr id="138255" name="TextBox 19"/>
          <p:cNvSpPr txBox="1">
            <a:spLocks noChangeArrowheads="1"/>
          </p:cNvSpPr>
          <p:nvPr/>
        </p:nvSpPr>
        <p:spPr bwMode="auto">
          <a:xfrm>
            <a:off x="4154091" y="2511029"/>
            <a:ext cx="80367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675">
                <a:latin typeface="Arial" panose="020B0604020202020204" pitchFamily="34" charset="0"/>
              </a:rPr>
              <a:t>Stratified by:</a:t>
            </a:r>
          </a:p>
          <a:p>
            <a:pPr algn="ctr">
              <a:spcBef>
                <a:spcPct val="0"/>
              </a:spcBef>
              <a:buFontTx/>
              <a:buNone/>
            </a:pPr>
            <a:r>
              <a:rPr lang="en-CA" altLang="en-US" sz="675">
                <a:latin typeface="Arial" panose="020B0604020202020204" pitchFamily="34" charset="0"/>
              </a:rPr>
              <a:t>Site</a:t>
            </a:r>
          </a:p>
          <a:p>
            <a:pPr algn="ctr">
              <a:spcBef>
                <a:spcPct val="0"/>
              </a:spcBef>
              <a:buFontTx/>
              <a:buNone/>
            </a:pPr>
            <a:r>
              <a:rPr lang="en-CA" altLang="en-US" sz="675">
                <a:latin typeface="Arial" panose="020B0604020202020204" pitchFamily="34" charset="0"/>
              </a:rPr>
              <a:t>BMI</a:t>
            </a:r>
          </a:p>
          <a:p>
            <a:pPr algn="ctr">
              <a:spcBef>
                <a:spcPct val="0"/>
              </a:spcBef>
              <a:buFontTx/>
              <a:buNone/>
            </a:pPr>
            <a:r>
              <a:rPr lang="en-CA" altLang="en-US" sz="675">
                <a:latin typeface="Arial" panose="020B0604020202020204" pitchFamily="34" charset="0"/>
              </a:rPr>
              <a:t>Med vs Surg</a:t>
            </a:r>
          </a:p>
        </p:txBody>
      </p:sp>
      <p:sp>
        <p:nvSpPr>
          <p:cNvPr id="138256" name="Rectangle 33"/>
          <p:cNvSpPr>
            <a:spLocks noChangeArrowheads="1"/>
          </p:cNvSpPr>
          <p:nvPr/>
        </p:nvSpPr>
        <p:spPr bwMode="auto">
          <a:xfrm>
            <a:off x="978467" y="915294"/>
            <a:ext cx="6772272" cy="48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CA" altLang="en-US" sz="1575" dirty="0">
                <a:solidFill>
                  <a:schemeClr val="tx2"/>
                </a:solidFill>
                <a:latin typeface="Britannic Bold" panose="020B0903060703020204" pitchFamily="34" charset="0"/>
              </a:rPr>
              <a:t>The Effect of High versus Usual Protein Dosing in Critically Ill Patients:</a:t>
            </a:r>
          </a:p>
          <a:p>
            <a:pPr algn="ctr">
              <a:spcBef>
                <a:spcPct val="0"/>
              </a:spcBef>
              <a:buFontTx/>
              <a:buNone/>
            </a:pPr>
            <a:r>
              <a:rPr lang="en-CA" altLang="en-US" sz="1575" dirty="0">
                <a:solidFill>
                  <a:schemeClr val="tx2"/>
                </a:solidFill>
                <a:latin typeface="Britannic Bold" panose="020B0903060703020204" pitchFamily="34" charset="0"/>
              </a:rPr>
              <a:t>A Multicenter Registry-based Randomized Trial</a:t>
            </a:r>
          </a:p>
          <a:p>
            <a:pPr algn="ctr">
              <a:spcBef>
                <a:spcPct val="0"/>
              </a:spcBef>
              <a:buFontTx/>
              <a:buNone/>
            </a:pPr>
            <a:r>
              <a:rPr lang="en-CA" altLang="en-US" sz="1575" dirty="0">
                <a:solidFill>
                  <a:schemeClr val="tx2"/>
                </a:solidFill>
                <a:latin typeface="Britannic Bold" panose="020B0903060703020204" pitchFamily="34" charset="0"/>
              </a:rPr>
              <a:t>The EFFORT Trial </a:t>
            </a:r>
          </a:p>
        </p:txBody>
      </p:sp>
      <p:sp>
        <p:nvSpPr>
          <p:cNvPr id="138257" name="TextBox 1"/>
          <p:cNvSpPr txBox="1">
            <a:spLocks noChangeArrowheads="1"/>
          </p:cNvSpPr>
          <p:nvPr/>
        </p:nvSpPr>
        <p:spPr bwMode="auto">
          <a:xfrm>
            <a:off x="2300287" y="3771900"/>
            <a:ext cx="4500563" cy="54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None/>
            </a:pPr>
            <a:r>
              <a:rPr lang="en-GB" sz="1476" dirty="0"/>
              <a:t>A </a:t>
            </a:r>
            <a:r>
              <a:rPr lang="en-GB" sz="1476" dirty="0" err="1"/>
              <a:t>multicenter</a:t>
            </a:r>
            <a:r>
              <a:rPr lang="en-GB" sz="1476" dirty="0"/>
              <a:t>, pragmatic, volunteer-driven, registry-based, randomized, clinical trial. </a:t>
            </a:r>
            <a:endParaRPr lang="en-CA" sz="1476" dirty="0"/>
          </a:p>
        </p:txBody>
      </p:sp>
    </p:spTree>
    <p:extLst>
      <p:ext uri="{BB962C8B-B14F-4D97-AF65-F5344CB8AC3E}">
        <p14:creationId xmlns:p14="http://schemas.microsoft.com/office/powerpoint/2010/main" val="282053205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84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74519" y="1071563"/>
            <a:ext cx="228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9" name="Rectangle 1"/>
          <p:cNvSpPr>
            <a:spLocks noChangeArrowheads="1"/>
          </p:cNvSpPr>
          <p:nvPr/>
        </p:nvSpPr>
        <p:spPr bwMode="auto">
          <a:xfrm>
            <a:off x="5729287" y="1071562"/>
            <a:ext cx="2271713" cy="2143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CA" altLang="en-US" sz="1350">
              <a:solidFill>
                <a:schemeClr val="tx2"/>
              </a:solidFill>
              <a:latin typeface="Arial" panose="020B0604020202020204" pitchFamily="34" charset="0"/>
            </a:endParaRPr>
          </a:p>
        </p:txBody>
      </p:sp>
      <p:sp>
        <p:nvSpPr>
          <p:cNvPr id="188420" name="Title 1"/>
          <p:cNvSpPr>
            <a:spLocks noGrp="1"/>
          </p:cNvSpPr>
          <p:nvPr>
            <p:ph type="ctrTitle"/>
          </p:nvPr>
        </p:nvSpPr>
        <p:spPr>
          <a:xfrm>
            <a:off x="1177529" y="1395412"/>
            <a:ext cx="4739878" cy="300038"/>
          </a:xfrm>
        </p:spPr>
        <p:txBody>
          <a:bodyPr/>
          <a:lstStyle/>
          <a:p>
            <a:r>
              <a:rPr lang="en-CA" altLang="en-US" sz="2400">
                <a:latin typeface="Britannic Bold" panose="020B0903060703020204" pitchFamily="34" charset="0"/>
              </a:rPr>
              <a:t>Other Strategies to Preserving Mucle and Optimizing Outcomes</a:t>
            </a:r>
          </a:p>
        </p:txBody>
      </p:sp>
      <p:sp>
        <p:nvSpPr>
          <p:cNvPr id="188421" name="TextBox 1"/>
          <p:cNvSpPr txBox="1">
            <a:spLocks noChangeArrowheads="1"/>
          </p:cNvSpPr>
          <p:nvPr/>
        </p:nvSpPr>
        <p:spPr bwMode="auto">
          <a:xfrm>
            <a:off x="2514600" y="2143125"/>
            <a:ext cx="1971675" cy="17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CA" altLang="en-US" sz="1575">
                <a:solidFill>
                  <a:schemeClr val="tx2"/>
                </a:solidFill>
                <a:latin typeface="Arial" panose="020B0604020202020204" pitchFamily="34" charset="0"/>
              </a:rPr>
              <a:t>HMB</a:t>
            </a:r>
          </a:p>
          <a:p>
            <a:pPr>
              <a:spcBef>
                <a:spcPct val="0"/>
              </a:spcBef>
            </a:pPr>
            <a:r>
              <a:rPr lang="en-CA" altLang="en-US" sz="1575">
                <a:solidFill>
                  <a:schemeClr val="tx2"/>
                </a:solidFill>
                <a:latin typeface="Arial" panose="020B0604020202020204" pitchFamily="34" charset="0"/>
              </a:rPr>
              <a:t>Ghrelin agonists</a:t>
            </a:r>
          </a:p>
          <a:p>
            <a:pPr>
              <a:spcBef>
                <a:spcPct val="0"/>
              </a:spcBef>
            </a:pPr>
            <a:r>
              <a:rPr lang="en-CA" altLang="en-US" sz="1575">
                <a:solidFill>
                  <a:schemeClr val="tx2"/>
                </a:solidFill>
                <a:latin typeface="Arial" panose="020B0604020202020204" pitchFamily="34" charset="0"/>
              </a:rPr>
              <a:t>Growth Hormone</a:t>
            </a:r>
          </a:p>
          <a:p>
            <a:pPr>
              <a:spcBef>
                <a:spcPct val="0"/>
              </a:spcBef>
            </a:pPr>
            <a:r>
              <a:rPr lang="en-CA" altLang="en-US" sz="1575">
                <a:solidFill>
                  <a:schemeClr val="tx2"/>
                </a:solidFill>
                <a:latin typeface="Arial" panose="020B0604020202020204" pitchFamily="34" charset="0"/>
              </a:rPr>
              <a:t>Oxandrolone</a:t>
            </a:r>
          </a:p>
          <a:p>
            <a:pPr>
              <a:spcBef>
                <a:spcPct val="0"/>
              </a:spcBef>
            </a:pPr>
            <a:r>
              <a:rPr lang="en-CA" altLang="en-US" sz="1575">
                <a:solidFill>
                  <a:schemeClr val="tx2"/>
                </a:solidFill>
                <a:latin typeface="Arial" panose="020B0604020202020204" pitchFamily="34" charset="0"/>
              </a:rPr>
              <a:t>IGF-1</a:t>
            </a:r>
          </a:p>
          <a:p>
            <a:pPr>
              <a:spcBef>
                <a:spcPct val="0"/>
              </a:spcBef>
            </a:pPr>
            <a:r>
              <a:rPr lang="en-CA" altLang="en-US" sz="1575">
                <a:solidFill>
                  <a:schemeClr val="tx2"/>
                </a:solidFill>
                <a:latin typeface="Arial" panose="020B0604020202020204" pitchFamily="34" charset="0"/>
              </a:rPr>
              <a:t>others</a:t>
            </a:r>
          </a:p>
        </p:txBody>
      </p:sp>
    </p:spTree>
    <p:extLst>
      <p:ext uri="{BB962C8B-B14F-4D97-AF65-F5344CB8AC3E}">
        <p14:creationId xmlns:p14="http://schemas.microsoft.com/office/powerpoint/2010/main" val="815410745"/>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1657350" y="285750"/>
            <a:ext cx="5829300" cy="857250"/>
          </a:xfrm>
        </p:spPr>
        <p:txBody>
          <a:bodyPr/>
          <a:lstStyle/>
          <a:p>
            <a:r>
              <a:rPr lang="en-CA" altLang="en-US" sz="3000">
                <a:latin typeface="Britannic Bold" panose="020B0903060703020204" pitchFamily="34" charset="0"/>
              </a:rPr>
              <a:t>Conclusions</a:t>
            </a:r>
          </a:p>
        </p:txBody>
      </p:sp>
      <p:sp>
        <p:nvSpPr>
          <p:cNvPr id="152579" name="Content Placeholder 2"/>
          <p:cNvSpPr>
            <a:spLocks noGrp="1"/>
          </p:cNvSpPr>
          <p:nvPr>
            <p:ph idx="1"/>
          </p:nvPr>
        </p:nvSpPr>
        <p:spPr>
          <a:xfrm>
            <a:off x="812476" y="975190"/>
            <a:ext cx="7519047" cy="3200400"/>
          </a:xfrm>
        </p:spPr>
        <p:txBody>
          <a:bodyPr/>
          <a:lstStyle/>
          <a:p>
            <a:r>
              <a:rPr lang="en-CA" altLang="en-US" sz="2000" dirty="0"/>
              <a:t>Preserving muscle mass/function will </a:t>
            </a:r>
            <a:r>
              <a:rPr lang="en-CA" altLang="en-US" sz="2000" dirty="0" smtClean="0"/>
              <a:t>facilitate </a:t>
            </a:r>
            <a:r>
              <a:rPr lang="en-CA" altLang="en-US" sz="2000" dirty="0"/>
              <a:t>optimal recovery of critically ill patients</a:t>
            </a:r>
          </a:p>
          <a:p>
            <a:r>
              <a:rPr lang="en-CA" altLang="en-US" sz="2000" dirty="0" smtClean="0"/>
              <a:t>Current protein is inadequate; some patients harmed!</a:t>
            </a:r>
          </a:p>
          <a:p>
            <a:r>
              <a:rPr lang="en-CA" altLang="en-US" sz="2000" dirty="0" smtClean="0"/>
              <a:t>Not all ICU patients the same</a:t>
            </a:r>
          </a:p>
          <a:p>
            <a:pPr lvl="1"/>
            <a:r>
              <a:rPr lang="en-CA" altLang="en-US" dirty="0" smtClean="0"/>
              <a:t>NUTRIC Score may help identify those likely to benefit the most</a:t>
            </a:r>
          </a:p>
          <a:p>
            <a:r>
              <a:rPr lang="en-CA" altLang="en-US" sz="2000" dirty="0" smtClean="0"/>
              <a:t>Need to increase delivery of protein</a:t>
            </a:r>
          </a:p>
          <a:p>
            <a:pPr lvl="1"/>
            <a:r>
              <a:rPr lang="en-CA" altLang="en-US" dirty="0" err="1" smtClean="0"/>
              <a:t>Enterally</a:t>
            </a:r>
            <a:r>
              <a:rPr lang="en-CA" altLang="en-US" dirty="0" smtClean="0"/>
              <a:t> via PEP </a:t>
            </a:r>
            <a:r>
              <a:rPr lang="en-CA" altLang="en-US" dirty="0" err="1"/>
              <a:t>uP</a:t>
            </a:r>
            <a:r>
              <a:rPr lang="en-CA" altLang="en-US" dirty="0"/>
              <a:t> </a:t>
            </a:r>
            <a:r>
              <a:rPr lang="en-CA" altLang="en-US" dirty="0" smtClean="0"/>
              <a:t>protocol</a:t>
            </a:r>
          </a:p>
          <a:p>
            <a:pPr lvl="1"/>
            <a:r>
              <a:rPr lang="en-CA" altLang="en-US" dirty="0" smtClean="0"/>
              <a:t>More protein supplements</a:t>
            </a:r>
          </a:p>
          <a:p>
            <a:pPr lvl="1"/>
            <a:r>
              <a:rPr lang="en-CA" altLang="en-US" dirty="0" smtClean="0"/>
              <a:t>IV aa or SPN</a:t>
            </a:r>
          </a:p>
          <a:p>
            <a:r>
              <a:rPr lang="en-US" altLang="en-US" sz="2000" dirty="0"/>
              <a:t>Combination of nutrition and exercise likely to have greatest treatment effect!</a:t>
            </a:r>
          </a:p>
          <a:p>
            <a:endParaRPr lang="en-CA" altLang="en-US" sz="2100" dirty="0"/>
          </a:p>
        </p:txBody>
      </p:sp>
    </p:spTree>
    <p:extLst>
      <p:ext uri="{BB962C8B-B14F-4D97-AF65-F5344CB8AC3E}">
        <p14:creationId xmlns:p14="http://schemas.microsoft.com/office/powerpoint/2010/main" val="24718701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7826" name="Picture 4" descr="http://criticalcarenutrition.com/images/CCN_Logo.png"/>
          <p:cNvPicPr>
            <a:picLocks noChangeAspect="1" noChangeArrowheads="1"/>
          </p:cNvPicPr>
          <p:nvPr/>
        </p:nvPicPr>
        <p:blipFill>
          <a:blip r:embed="rId2" cstate="print">
            <a:extLst>
              <a:ext uri="{28A0092B-C50C-407E-A947-70E740481C1C}">
                <a14:useLocalDpi xmlns:a14="http://schemas.microsoft.com/office/drawing/2010/main" val="0"/>
              </a:ext>
            </a:extLst>
          </a:blip>
          <a:srcRect r="84679" b="-2525"/>
          <a:stretch>
            <a:fillRect/>
          </a:stretch>
        </p:blipFill>
        <p:spPr bwMode="auto">
          <a:xfrm>
            <a:off x="2024063" y="4210050"/>
            <a:ext cx="283369"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34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725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428750" y="-57150"/>
            <a:ext cx="6229350" cy="800100"/>
          </a:xfrm>
        </p:spPr>
        <p:txBody>
          <a:bodyPr/>
          <a:lstStyle/>
          <a:p>
            <a:pPr eaLnBrk="1" hangingPunct="1"/>
            <a:r>
              <a:rPr lang="en-CA" altLang="en-US" sz="2400">
                <a:latin typeface="Britannic Bold" panose="020B0903060703020204" pitchFamily="34" charset="0"/>
                <a:cs typeface="Calibri" panose="020F0502020204030204" pitchFamily="34" charset="0"/>
              </a:rPr>
              <a:t>Low muscularity or Muscle Atrophy in the critically ill can lead to…</a:t>
            </a:r>
          </a:p>
        </p:txBody>
      </p:sp>
      <p:grpSp>
        <p:nvGrpSpPr>
          <p:cNvPr id="72707" name="Group 1"/>
          <p:cNvGrpSpPr>
            <a:grpSpLocks/>
          </p:cNvGrpSpPr>
          <p:nvPr/>
        </p:nvGrpSpPr>
        <p:grpSpPr bwMode="auto">
          <a:xfrm>
            <a:off x="2400300" y="742950"/>
            <a:ext cx="4743450" cy="4324350"/>
            <a:chOff x="1675846" y="882138"/>
            <a:chExt cx="6325154" cy="5766400"/>
          </a:xfrm>
        </p:grpSpPr>
        <p:sp>
          <p:nvSpPr>
            <p:cNvPr id="3" name="Freeform 2"/>
            <p:cNvSpPr/>
            <p:nvPr/>
          </p:nvSpPr>
          <p:spPr>
            <a:xfrm rot="3711227">
              <a:off x="2989609" y="5006099"/>
              <a:ext cx="1011342" cy="44454"/>
            </a:xfrm>
            <a:custGeom>
              <a:avLst/>
              <a:gdLst/>
              <a:ahLst/>
              <a:cxnLst/>
              <a:rect l="0" t="0" r="0" b="0"/>
              <a:pathLst>
                <a:path>
                  <a:moveTo>
                    <a:pt x="0" y="21555"/>
                  </a:moveTo>
                  <a:lnTo>
                    <a:pt x="1011226" y="21555"/>
                  </a:lnTo>
                </a:path>
              </a:pathLst>
            </a:custGeom>
            <a:noFill/>
            <a:ln>
              <a:solidFill>
                <a:srgbClr val="3366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 name="Freeform 3"/>
            <p:cNvSpPr/>
            <p:nvPr/>
          </p:nvSpPr>
          <p:spPr>
            <a:xfrm rot="1312605">
              <a:off x="3565136" y="4268628"/>
              <a:ext cx="739840" cy="42866"/>
            </a:xfrm>
            <a:custGeom>
              <a:avLst/>
              <a:gdLst/>
              <a:ahLst/>
              <a:cxnLst/>
              <a:rect l="0" t="0" r="0" b="0"/>
              <a:pathLst>
                <a:path>
                  <a:moveTo>
                    <a:pt x="0" y="21555"/>
                  </a:moveTo>
                  <a:lnTo>
                    <a:pt x="739983" y="21555"/>
                  </a:lnTo>
                </a:path>
              </a:pathLst>
            </a:custGeom>
            <a:noFill/>
            <a:ln>
              <a:solidFill>
                <a:srgbClr val="3366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rot="20378047">
              <a:off x="3563549" y="3425578"/>
              <a:ext cx="862088" cy="42867"/>
            </a:xfrm>
            <a:custGeom>
              <a:avLst/>
              <a:gdLst/>
              <a:ahLst/>
              <a:cxnLst/>
              <a:rect l="0" t="0" r="0" b="0"/>
              <a:pathLst>
                <a:path>
                  <a:moveTo>
                    <a:pt x="0" y="21555"/>
                  </a:moveTo>
                  <a:lnTo>
                    <a:pt x="860749" y="21555"/>
                  </a:lnTo>
                </a:path>
              </a:pathLst>
            </a:custGeom>
            <a:noFill/>
            <a:ln>
              <a:solidFill>
                <a:srgbClr val="3366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rot="18167221">
              <a:off x="3134879" y="2755584"/>
              <a:ext cx="874804" cy="42866"/>
            </a:xfrm>
            <a:custGeom>
              <a:avLst/>
              <a:gdLst/>
              <a:ahLst/>
              <a:cxnLst/>
              <a:rect l="0" t="0" r="0" b="0"/>
              <a:pathLst>
                <a:path>
                  <a:moveTo>
                    <a:pt x="0" y="21555"/>
                  </a:moveTo>
                  <a:lnTo>
                    <a:pt x="876117" y="21555"/>
                  </a:lnTo>
                </a:path>
              </a:pathLst>
            </a:custGeom>
            <a:noFill/>
            <a:ln>
              <a:solidFill>
                <a:srgbClr val="3366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Oval 7"/>
            <p:cNvSpPr/>
            <p:nvPr/>
          </p:nvSpPr>
          <p:spPr>
            <a:xfrm>
              <a:off x="1675846" y="2715892"/>
              <a:ext cx="2392573" cy="2295764"/>
            </a:xfrm>
            <a:prstGeom prst="ellipse">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Freeform 8"/>
            <p:cNvSpPr/>
            <p:nvPr/>
          </p:nvSpPr>
          <p:spPr>
            <a:xfrm>
              <a:off x="3311114" y="882138"/>
              <a:ext cx="1916281" cy="1625769"/>
            </a:xfrm>
            <a:custGeom>
              <a:avLst/>
              <a:gdLst>
                <a:gd name="connsiteX0" fmla="*/ 0 w 1915404"/>
                <a:gd name="connsiteY0" fmla="*/ 813227 h 1626454"/>
                <a:gd name="connsiteX1" fmla="*/ 957702 w 1915404"/>
                <a:gd name="connsiteY1" fmla="*/ 0 h 1626454"/>
                <a:gd name="connsiteX2" fmla="*/ 1915404 w 1915404"/>
                <a:gd name="connsiteY2" fmla="*/ 813227 h 1626454"/>
                <a:gd name="connsiteX3" fmla="*/ 957702 w 1915404"/>
                <a:gd name="connsiteY3" fmla="*/ 1626454 h 1626454"/>
                <a:gd name="connsiteX4" fmla="*/ 0 w 1915404"/>
                <a:gd name="connsiteY4" fmla="*/ 813227 h 1626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404" h="1626454">
                  <a:moveTo>
                    <a:pt x="0" y="813227"/>
                  </a:moveTo>
                  <a:cubicBezTo>
                    <a:pt x="0" y="364094"/>
                    <a:pt x="428778" y="0"/>
                    <a:pt x="957702" y="0"/>
                  </a:cubicBezTo>
                  <a:cubicBezTo>
                    <a:pt x="1486626" y="0"/>
                    <a:pt x="1915404" y="364094"/>
                    <a:pt x="1915404" y="813227"/>
                  </a:cubicBezTo>
                  <a:cubicBezTo>
                    <a:pt x="1915404" y="1262360"/>
                    <a:pt x="1486626" y="1626454"/>
                    <a:pt x="957702" y="1626454"/>
                  </a:cubicBezTo>
                  <a:cubicBezTo>
                    <a:pt x="428778" y="1626454"/>
                    <a:pt x="0" y="1262360"/>
                    <a:pt x="0" y="813227"/>
                  </a:cubicBezTo>
                  <a:close/>
                </a:path>
              </a:pathLst>
            </a:custGeom>
            <a:solidFill>
              <a:srgbClr val="2072A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17522" tIns="185786" rIns="217522" bIns="185786" spcCol="1270" anchor="ctr"/>
            <a:lstStyle/>
            <a:p>
              <a:pPr algn="ctr" defTabSz="500063">
                <a:lnSpc>
                  <a:spcPct val="90000"/>
                </a:lnSpc>
                <a:spcAft>
                  <a:spcPct val="35000"/>
                </a:spcAft>
                <a:defRPr/>
              </a:pPr>
              <a:r>
                <a:rPr lang="en-CA" sz="1125" b="1" dirty="0"/>
                <a:t>Physical Dysfunction</a:t>
              </a:r>
            </a:p>
          </p:txBody>
        </p:sp>
        <p:sp>
          <p:nvSpPr>
            <p:cNvPr id="10" name="Freeform 9"/>
            <p:cNvSpPr/>
            <p:nvPr/>
          </p:nvSpPr>
          <p:spPr>
            <a:xfrm>
              <a:off x="5227395" y="882138"/>
              <a:ext cx="2773605" cy="1625769"/>
            </a:xfrm>
            <a:custGeom>
              <a:avLst/>
              <a:gdLst>
                <a:gd name="connsiteX0" fmla="*/ 0 w 2873106"/>
                <a:gd name="connsiteY0" fmla="*/ 0 h 1626454"/>
                <a:gd name="connsiteX1" fmla="*/ 2873106 w 2873106"/>
                <a:gd name="connsiteY1" fmla="*/ 0 h 1626454"/>
                <a:gd name="connsiteX2" fmla="*/ 2873106 w 2873106"/>
                <a:gd name="connsiteY2" fmla="*/ 1626454 h 1626454"/>
                <a:gd name="connsiteX3" fmla="*/ 0 w 2873106"/>
                <a:gd name="connsiteY3" fmla="*/ 1626454 h 1626454"/>
                <a:gd name="connsiteX4" fmla="*/ 0 w 2873106"/>
                <a:gd name="connsiteY4" fmla="*/ 0 h 1626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106" h="1626454">
                  <a:moveTo>
                    <a:pt x="0" y="0"/>
                  </a:moveTo>
                  <a:lnTo>
                    <a:pt x="2873106" y="0"/>
                  </a:lnTo>
                  <a:lnTo>
                    <a:pt x="2873106" y="1626454"/>
                  </a:lnTo>
                  <a:lnTo>
                    <a:pt x="0" y="16264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lstStyle/>
            <a:p>
              <a:pPr marL="128588" lvl="1" indent="-128588" defTabSz="600075">
                <a:lnSpc>
                  <a:spcPct val="90000"/>
                </a:lnSpc>
                <a:spcAft>
                  <a:spcPct val="15000"/>
                </a:spcAft>
                <a:buFontTx/>
                <a:buChar char="••"/>
                <a:defRPr/>
              </a:pPr>
              <a:r>
                <a:rPr lang="en-CA" sz="1350" dirty="0">
                  <a:solidFill>
                    <a:schemeClr val="tx1"/>
                  </a:solidFill>
                </a:rPr>
                <a:t>Risk of falls / Potential fractures</a:t>
              </a:r>
            </a:p>
            <a:p>
              <a:pPr marL="128588" lvl="1" indent="-128588" defTabSz="600075">
                <a:lnSpc>
                  <a:spcPct val="90000"/>
                </a:lnSpc>
                <a:spcAft>
                  <a:spcPct val="15000"/>
                </a:spcAft>
                <a:buFontTx/>
                <a:buChar char="••"/>
                <a:defRPr/>
              </a:pPr>
              <a:r>
                <a:rPr lang="en-CA" sz="1350" dirty="0">
                  <a:solidFill>
                    <a:schemeClr val="tx1"/>
                  </a:solidFill>
                </a:rPr>
                <a:t>Impaired ability to perform ADL</a:t>
              </a:r>
            </a:p>
            <a:p>
              <a:pPr marL="128588" lvl="1" indent="-128588" defTabSz="600075">
                <a:lnSpc>
                  <a:spcPct val="90000"/>
                </a:lnSpc>
                <a:spcAft>
                  <a:spcPct val="15000"/>
                </a:spcAft>
                <a:buFontTx/>
                <a:buChar char="••"/>
                <a:defRPr/>
              </a:pPr>
              <a:r>
                <a:rPr lang="en-CA" sz="1350" dirty="0">
                  <a:solidFill>
                    <a:schemeClr val="tx1"/>
                  </a:solidFill>
                </a:rPr>
                <a:t>Functional disabilities</a:t>
              </a:r>
            </a:p>
          </p:txBody>
        </p:sp>
        <p:sp>
          <p:nvSpPr>
            <p:cNvPr id="11" name="Freeform 10"/>
            <p:cNvSpPr/>
            <p:nvPr/>
          </p:nvSpPr>
          <p:spPr>
            <a:xfrm>
              <a:off x="4311385" y="2301511"/>
              <a:ext cx="1398593" cy="1536860"/>
            </a:xfrm>
            <a:custGeom>
              <a:avLst/>
              <a:gdLst>
                <a:gd name="connsiteX0" fmla="*/ 0 w 1282968"/>
                <a:gd name="connsiteY0" fmla="*/ 768387 h 1536773"/>
                <a:gd name="connsiteX1" fmla="*/ 641484 w 1282968"/>
                <a:gd name="connsiteY1" fmla="*/ 0 h 1536773"/>
                <a:gd name="connsiteX2" fmla="*/ 1282968 w 1282968"/>
                <a:gd name="connsiteY2" fmla="*/ 768387 h 1536773"/>
                <a:gd name="connsiteX3" fmla="*/ 641484 w 1282968"/>
                <a:gd name="connsiteY3" fmla="*/ 1536774 h 1536773"/>
                <a:gd name="connsiteX4" fmla="*/ 0 w 1282968"/>
                <a:gd name="connsiteY4" fmla="*/ 768387 h 1536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968" h="1536773">
                  <a:moveTo>
                    <a:pt x="0" y="768387"/>
                  </a:moveTo>
                  <a:cubicBezTo>
                    <a:pt x="0" y="344019"/>
                    <a:pt x="287202" y="0"/>
                    <a:pt x="641484" y="0"/>
                  </a:cubicBezTo>
                  <a:cubicBezTo>
                    <a:pt x="995766" y="0"/>
                    <a:pt x="1282968" y="344019"/>
                    <a:pt x="1282968" y="768387"/>
                  </a:cubicBezTo>
                  <a:cubicBezTo>
                    <a:pt x="1282968" y="1192755"/>
                    <a:pt x="995766" y="1536774"/>
                    <a:pt x="641484" y="1536774"/>
                  </a:cubicBezTo>
                  <a:cubicBezTo>
                    <a:pt x="287202" y="1536774"/>
                    <a:pt x="0" y="1192755"/>
                    <a:pt x="0" y="768387"/>
                  </a:cubicBezTo>
                  <a:close/>
                </a:path>
              </a:pathLst>
            </a:custGeom>
            <a:solidFill>
              <a:srgbClr val="2072A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48535" tIns="176411" rIns="148535" bIns="176411" spcCol="1270" anchor="ctr"/>
            <a:lstStyle/>
            <a:p>
              <a:pPr algn="ctr" defTabSz="533400">
                <a:lnSpc>
                  <a:spcPct val="90000"/>
                </a:lnSpc>
                <a:spcAft>
                  <a:spcPct val="35000"/>
                </a:spcAft>
                <a:defRPr/>
              </a:pPr>
              <a:r>
                <a:rPr lang="en-CA" sz="1200" b="1" dirty="0"/>
                <a:t>Metabolic Disorders</a:t>
              </a:r>
            </a:p>
          </p:txBody>
        </p:sp>
        <p:sp>
          <p:nvSpPr>
            <p:cNvPr id="12" name="Freeform 11"/>
            <p:cNvSpPr/>
            <p:nvPr/>
          </p:nvSpPr>
          <p:spPr>
            <a:xfrm>
              <a:off x="5711624" y="2301511"/>
              <a:ext cx="1924219" cy="1536860"/>
            </a:xfrm>
            <a:custGeom>
              <a:avLst/>
              <a:gdLst>
                <a:gd name="connsiteX0" fmla="*/ 0 w 1924452"/>
                <a:gd name="connsiteY0" fmla="*/ 0 h 1536773"/>
                <a:gd name="connsiteX1" fmla="*/ 1924452 w 1924452"/>
                <a:gd name="connsiteY1" fmla="*/ 0 h 1536773"/>
                <a:gd name="connsiteX2" fmla="*/ 1924452 w 1924452"/>
                <a:gd name="connsiteY2" fmla="*/ 1536773 h 1536773"/>
                <a:gd name="connsiteX3" fmla="*/ 0 w 1924452"/>
                <a:gd name="connsiteY3" fmla="*/ 1536773 h 1536773"/>
                <a:gd name="connsiteX4" fmla="*/ 0 w 1924452"/>
                <a:gd name="connsiteY4" fmla="*/ 0 h 1536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452" h="1536773">
                  <a:moveTo>
                    <a:pt x="0" y="0"/>
                  </a:moveTo>
                  <a:lnTo>
                    <a:pt x="1924452" y="0"/>
                  </a:lnTo>
                  <a:lnTo>
                    <a:pt x="1924452" y="1536773"/>
                  </a:lnTo>
                  <a:lnTo>
                    <a:pt x="0" y="1536773"/>
                  </a:lnTo>
                  <a:lnTo>
                    <a:pt x="0" y="0"/>
                  </a:lnTo>
                  <a:close/>
                </a:path>
              </a:pathLst>
            </a:cu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lstStyle/>
            <a:p>
              <a:pPr marL="128588" lvl="1" indent="-128588" defTabSz="600075">
                <a:lnSpc>
                  <a:spcPct val="90000"/>
                </a:lnSpc>
                <a:spcAft>
                  <a:spcPct val="15000"/>
                </a:spcAft>
                <a:buFontTx/>
                <a:buChar char="••"/>
                <a:defRPr/>
              </a:pPr>
              <a:r>
                <a:rPr lang="en-CA" sz="1350" dirty="0">
                  <a:solidFill>
                    <a:schemeClr val="tx1"/>
                  </a:solidFill>
                </a:rPr>
                <a:t>Glycemic </a:t>
              </a:r>
              <a:r>
                <a:rPr lang="en-CA" sz="1350" dirty="0" err="1">
                  <a:solidFill>
                    <a:schemeClr val="tx1"/>
                  </a:solidFill>
                </a:rPr>
                <a:t>dysregulation</a:t>
              </a:r>
              <a:endParaRPr lang="en-CA" sz="1350" dirty="0">
                <a:solidFill>
                  <a:schemeClr val="tx1"/>
                </a:solidFill>
              </a:endParaRPr>
            </a:p>
            <a:p>
              <a:pPr marL="128588" lvl="1" indent="-128588" defTabSz="600075">
                <a:lnSpc>
                  <a:spcPct val="90000"/>
                </a:lnSpc>
                <a:spcAft>
                  <a:spcPct val="15000"/>
                </a:spcAft>
                <a:buFontTx/>
                <a:buChar char="••"/>
                <a:defRPr/>
              </a:pPr>
              <a:r>
                <a:rPr lang="en-CA" sz="1350" dirty="0">
                  <a:solidFill>
                    <a:schemeClr val="tx1"/>
                  </a:solidFill>
                </a:rPr>
                <a:t>Dyslipidemia</a:t>
              </a:r>
            </a:p>
          </p:txBody>
        </p:sp>
        <p:sp>
          <p:nvSpPr>
            <p:cNvPr id="13" name="Freeform 12"/>
            <p:cNvSpPr/>
            <p:nvPr/>
          </p:nvSpPr>
          <p:spPr>
            <a:xfrm>
              <a:off x="4233533" y="4041592"/>
              <a:ext cx="1232008" cy="1232028"/>
            </a:xfrm>
            <a:custGeom>
              <a:avLst/>
              <a:gdLst>
                <a:gd name="connsiteX0" fmla="*/ 0 w 1231882"/>
                <a:gd name="connsiteY0" fmla="*/ 615941 h 1231882"/>
                <a:gd name="connsiteX1" fmla="*/ 615941 w 1231882"/>
                <a:gd name="connsiteY1" fmla="*/ 0 h 1231882"/>
                <a:gd name="connsiteX2" fmla="*/ 1231882 w 1231882"/>
                <a:gd name="connsiteY2" fmla="*/ 615941 h 1231882"/>
                <a:gd name="connsiteX3" fmla="*/ 615941 w 1231882"/>
                <a:gd name="connsiteY3" fmla="*/ 1231882 h 1231882"/>
                <a:gd name="connsiteX4" fmla="*/ 0 w 1231882"/>
                <a:gd name="connsiteY4" fmla="*/ 615941 h 1231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882" h="1231882">
                  <a:moveTo>
                    <a:pt x="0" y="615941"/>
                  </a:moveTo>
                  <a:cubicBezTo>
                    <a:pt x="0" y="275766"/>
                    <a:pt x="275766" y="0"/>
                    <a:pt x="615941" y="0"/>
                  </a:cubicBezTo>
                  <a:cubicBezTo>
                    <a:pt x="956116" y="0"/>
                    <a:pt x="1231882" y="275766"/>
                    <a:pt x="1231882" y="615941"/>
                  </a:cubicBezTo>
                  <a:cubicBezTo>
                    <a:pt x="1231882" y="956116"/>
                    <a:pt x="956116" y="1231882"/>
                    <a:pt x="615941" y="1231882"/>
                  </a:cubicBezTo>
                  <a:cubicBezTo>
                    <a:pt x="275766" y="1231882"/>
                    <a:pt x="0" y="956116"/>
                    <a:pt x="0" y="615941"/>
                  </a:cubicBezTo>
                  <a:close/>
                </a:path>
              </a:pathLst>
            </a:custGeom>
            <a:solidFill>
              <a:srgbClr val="2072A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42924" tIns="142924" rIns="142924" bIns="142924" spcCol="1270" anchor="ctr"/>
            <a:lstStyle/>
            <a:p>
              <a:pPr algn="ctr" defTabSz="533400">
                <a:lnSpc>
                  <a:spcPct val="90000"/>
                </a:lnSpc>
                <a:spcAft>
                  <a:spcPct val="35000"/>
                </a:spcAft>
                <a:defRPr/>
              </a:pPr>
              <a:r>
                <a:rPr lang="en-CA" sz="1200" b="1" dirty="0"/>
                <a:t>Immune </a:t>
              </a:r>
              <a:r>
                <a:rPr lang="en-CA" sz="1200" b="1" dirty="0" err="1"/>
                <a:t>dys</a:t>
              </a:r>
              <a:r>
                <a:rPr lang="en-CA" sz="1200" b="1" dirty="0"/>
                <a:t>-function</a:t>
              </a:r>
            </a:p>
          </p:txBody>
        </p:sp>
        <p:sp>
          <p:nvSpPr>
            <p:cNvPr id="14" name="Freeform 13"/>
            <p:cNvSpPr/>
            <p:nvPr/>
          </p:nvSpPr>
          <p:spPr>
            <a:xfrm>
              <a:off x="5587789" y="4041592"/>
              <a:ext cx="1848012" cy="1232028"/>
            </a:xfrm>
            <a:custGeom>
              <a:avLst/>
              <a:gdLst>
                <a:gd name="connsiteX0" fmla="*/ 0 w 1847823"/>
                <a:gd name="connsiteY0" fmla="*/ 0 h 1231882"/>
                <a:gd name="connsiteX1" fmla="*/ 1847823 w 1847823"/>
                <a:gd name="connsiteY1" fmla="*/ 0 h 1231882"/>
                <a:gd name="connsiteX2" fmla="*/ 1847823 w 1847823"/>
                <a:gd name="connsiteY2" fmla="*/ 1231882 h 1231882"/>
                <a:gd name="connsiteX3" fmla="*/ 0 w 1847823"/>
                <a:gd name="connsiteY3" fmla="*/ 1231882 h 1231882"/>
                <a:gd name="connsiteX4" fmla="*/ 0 w 1847823"/>
                <a:gd name="connsiteY4" fmla="*/ 0 h 1231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23" h="1231882">
                  <a:moveTo>
                    <a:pt x="0" y="0"/>
                  </a:moveTo>
                  <a:lnTo>
                    <a:pt x="1847823" y="0"/>
                  </a:lnTo>
                  <a:lnTo>
                    <a:pt x="1847823" y="1231882"/>
                  </a:lnTo>
                  <a:lnTo>
                    <a:pt x="0" y="1231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lstStyle/>
            <a:p>
              <a:pPr marL="128588" lvl="1" indent="-128588" defTabSz="600075">
                <a:lnSpc>
                  <a:spcPct val="90000"/>
                </a:lnSpc>
                <a:spcAft>
                  <a:spcPct val="15000"/>
                </a:spcAft>
                <a:buFontTx/>
                <a:buChar char="••"/>
                <a:defRPr/>
              </a:pPr>
              <a:r>
                <a:rPr lang="en-CA" sz="1350" dirty="0">
                  <a:solidFill>
                    <a:schemeClr val="tx1"/>
                  </a:solidFill>
                </a:rPr>
                <a:t>Infection</a:t>
              </a:r>
            </a:p>
            <a:p>
              <a:pPr marL="128588" lvl="1" indent="-128588" defTabSz="600075">
                <a:lnSpc>
                  <a:spcPct val="90000"/>
                </a:lnSpc>
                <a:spcAft>
                  <a:spcPct val="15000"/>
                </a:spcAft>
                <a:buFontTx/>
                <a:buChar char="••"/>
                <a:defRPr/>
              </a:pPr>
              <a:r>
                <a:rPr lang="en-CA" sz="1350" dirty="0">
                  <a:solidFill>
                    <a:schemeClr val="tx1"/>
                  </a:solidFill>
                </a:rPr>
                <a:t>Complications</a:t>
              </a:r>
            </a:p>
          </p:txBody>
        </p:sp>
        <p:sp>
          <p:nvSpPr>
            <p:cNvPr id="15" name="Freeform 14"/>
            <p:cNvSpPr/>
            <p:nvPr/>
          </p:nvSpPr>
          <p:spPr>
            <a:xfrm>
              <a:off x="3311116" y="5416510"/>
              <a:ext cx="1428874" cy="1232028"/>
            </a:xfrm>
            <a:custGeom>
              <a:avLst/>
              <a:gdLst>
                <a:gd name="connsiteX0" fmla="*/ 0 w 1415309"/>
                <a:gd name="connsiteY0" fmla="*/ 615941 h 1231882"/>
                <a:gd name="connsiteX1" fmla="*/ 707655 w 1415309"/>
                <a:gd name="connsiteY1" fmla="*/ 0 h 1231882"/>
                <a:gd name="connsiteX2" fmla="*/ 1415310 w 1415309"/>
                <a:gd name="connsiteY2" fmla="*/ 615941 h 1231882"/>
                <a:gd name="connsiteX3" fmla="*/ 707655 w 1415309"/>
                <a:gd name="connsiteY3" fmla="*/ 1231882 h 1231882"/>
                <a:gd name="connsiteX4" fmla="*/ 0 w 1415309"/>
                <a:gd name="connsiteY4" fmla="*/ 615941 h 1231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309" h="1231882">
                  <a:moveTo>
                    <a:pt x="0" y="615941"/>
                  </a:moveTo>
                  <a:cubicBezTo>
                    <a:pt x="0" y="275766"/>
                    <a:pt x="316828" y="0"/>
                    <a:pt x="707655" y="0"/>
                  </a:cubicBezTo>
                  <a:cubicBezTo>
                    <a:pt x="1098482" y="0"/>
                    <a:pt x="1415310" y="275766"/>
                    <a:pt x="1415310" y="615941"/>
                  </a:cubicBezTo>
                  <a:cubicBezTo>
                    <a:pt x="1415310" y="956116"/>
                    <a:pt x="1098482" y="1231882"/>
                    <a:pt x="707655" y="1231882"/>
                  </a:cubicBezTo>
                  <a:cubicBezTo>
                    <a:pt x="316828" y="1231882"/>
                    <a:pt x="0" y="956116"/>
                    <a:pt x="0" y="615941"/>
                  </a:cubicBezTo>
                  <a:close/>
                </a:path>
              </a:pathLst>
            </a:custGeom>
            <a:solidFill>
              <a:srgbClr val="2072A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63070" tIns="142924" rIns="163070" bIns="142924" spcCol="1270" anchor="ctr"/>
            <a:lstStyle/>
            <a:p>
              <a:pPr algn="ctr" defTabSz="533400">
                <a:lnSpc>
                  <a:spcPct val="90000"/>
                </a:lnSpc>
                <a:spcAft>
                  <a:spcPct val="35000"/>
                </a:spcAft>
                <a:defRPr/>
              </a:pPr>
              <a:r>
                <a:rPr lang="en-CA" sz="1200" b="1" dirty="0"/>
                <a:t>Poor Clinical Outcomes</a:t>
              </a:r>
            </a:p>
          </p:txBody>
        </p:sp>
        <p:sp>
          <p:nvSpPr>
            <p:cNvPr id="16" name="Freeform 15"/>
            <p:cNvSpPr/>
            <p:nvPr/>
          </p:nvSpPr>
          <p:spPr>
            <a:xfrm>
              <a:off x="4633618" y="5416510"/>
              <a:ext cx="2124261" cy="1232028"/>
            </a:xfrm>
            <a:custGeom>
              <a:avLst/>
              <a:gdLst>
                <a:gd name="connsiteX0" fmla="*/ 0 w 2122964"/>
                <a:gd name="connsiteY0" fmla="*/ 0 h 1231882"/>
                <a:gd name="connsiteX1" fmla="*/ 2122964 w 2122964"/>
                <a:gd name="connsiteY1" fmla="*/ 0 h 1231882"/>
                <a:gd name="connsiteX2" fmla="*/ 2122964 w 2122964"/>
                <a:gd name="connsiteY2" fmla="*/ 1231882 h 1231882"/>
                <a:gd name="connsiteX3" fmla="*/ 0 w 2122964"/>
                <a:gd name="connsiteY3" fmla="*/ 1231882 h 1231882"/>
                <a:gd name="connsiteX4" fmla="*/ 0 w 2122964"/>
                <a:gd name="connsiteY4" fmla="*/ 0 h 1231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964" h="1231882">
                  <a:moveTo>
                    <a:pt x="0" y="0"/>
                  </a:moveTo>
                  <a:lnTo>
                    <a:pt x="2122964" y="0"/>
                  </a:lnTo>
                  <a:lnTo>
                    <a:pt x="2122964" y="1231882"/>
                  </a:lnTo>
                  <a:lnTo>
                    <a:pt x="0" y="1231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lstStyle/>
            <a:p>
              <a:pPr marL="128588" lvl="1" indent="-128588" defTabSz="600075">
                <a:lnSpc>
                  <a:spcPct val="90000"/>
                </a:lnSpc>
                <a:spcAft>
                  <a:spcPct val="15000"/>
                </a:spcAft>
                <a:buFontTx/>
                <a:buChar char="••"/>
                <a:defRPr/>
              </a:pPr>
              <a:r>
                <a:rPr lang="en-CA" sz="1350" dirty="0">
                  <a:solidFill>
                    <a:schemeClr val="tx1"/>
                  </a:solidFill>
                </a:rPr>
                <a:t>Mortality</a:t>
              </a:r>
            </a:p>
            <a:p>
              <a:pPr marL="128588" lvl="1" indent="-128588" defTabSz="600075">
                <a:lnSpc>
                  <a:spcPct val="90000"/>
                </a:lnSpc>
                <a:spcAft>
                  <a:spcPct val="15000"/>
                </a:spcAft>
                <a:buFontTx/>
                <a:buChar char="••"/>
                <a:defRPr/>
              </a:pPr>
              <a:r>
                <a:rPr lang="en-CA" sz="1350" dirty="0">
                  <a:solidFill>
                    <a:schemeClr val="tx1"/>
                  </a:solidFill>
                </a:rPr>
                <a:t>ICU LOS / Hospital LOS</a:t>
              </a:r>
            </a:p>
            <a:p>
              <a:pPr marL="128588" lvl="1" indent="-128588" defTabSz="600075">
                <a:lnSpc>
                  <a:spcPct val="90000"/>
                </a:lnSpc>
                <a:spcAft>
                  <a:spcPct val="15000"/>
                </a:spcAft>
                <a:buFontTx/>
                <a:buChar char="••"/>
                <a:defRPr/>
              </a:pPr>
              <a:r>
                <a:rPr lang="en-CA" sz="1350" dirty="0">
                  <a:solidFill>
                    <a:schemeClr val="tx1"/>
                  </a:solidFill>
                </a:rPr>
                <a:t>Hospital Complications</a:t>
              </a:r>
            </a:p>
          </p:txBody>
        </p:sp>
      </p:grpSp>
    </p:spTree>
    <p:extLst>
      <p:ext uri="{BB962C8B-B14F-4D97-AF65-F5344CB8AC3E}">
        <p14:creationId xmlns:p14="http://schemas.microsoft.com/office/powerpoint/2010/main" val="1907797084"/>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2114550" y="1433512"/>
            <a:ext cx="3481388" cy="3195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403" name="AutoShape 3"/>
          <p:cNvSpPr>
            <a:spLocks noChangeArrowheads="1"/>
          </p:cNvSpPr>
          <p:nvPr/>
        </p:nvSpPr>
        <p:spPr bwMode="auto">
          <a:xfrm>
            <a:off x="5069681" y="253604"/>
            <a:ext cx="2343150" cy="2171700"/>
          </a:xfrm>
          <a:prstGeom prst="wedgeEllipseCallout">
            <a:avLst>
              <a:gd name="adj1" fmla="val -85861"/>
              <a:gd name="adj2" fmla="val 22148"/>
            </a:avLst>
          </a:prstGeom>
          <a:solidFill>
            <a:schemeClr val="tx1"/>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700" b="1">
                <a:solidFill>
                  <a:schemeClr val="bg2"/>
                </a:solidFill>
                <a:latin typeface="Arial" panose="020B0604020202020204" pitchFamily="34" charset="0"/>
              </a:rPr>
              <a:t>Questions?</a:t>
            </a:r>
          </a:p>
        </p:txBody>
      </p:sp>
    </p:spTree>
    <p:extLst>
      <p:ext uri="{BB962C8B-B14F-4D97-AF65-F5344CB8AC3E}">
        <p14:creationId xmlns:p14="http://schemas.microsoft.com/office/powerpoint/2010/main" val="140585896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1371600" y="514350"/>
            <a:ext cx="3886200" cy="3200400"/>
          </a:xfrm>
        </p:spPr>
        <p:txBody>
          <a:bodyPr/>
          <a:lstStyle/>
          <a:p>
            <a:r>
              <a:rPr lang="en-CA" altLang="en-US" smtClean="0">
                <a:latin typeface="Britannic Bold" panose="020B0903060703020204" pitchFamily="34" charset="0"/>
              </a:rPr>
              <a:t>Role of Macronutrients in Preserving Mucle and Optimizing Outcomes</a:t>
            </a:r>
          </a:p>
        </p:txBody>
      </p:sp>
      <p:pic>
        <p:nvPicPr>
          <p:cNvPr id="7475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00050"/>
            <a:ext cx="304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1"/>
          <p:cNvSpPr>
            <a:spLocks noChangeArrowheads="1"/>
          </p:cNvSpPr>
          <p:nvPr/>
        </p:nvSpPr>
        <p:spPr bwMode="auto">
          <a:xfrm>
            <a:off x="4972050" y="400050"/>
            <a:ext cx="3028950" cy="285750"/>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CA" altLang="en-US" sz="1800">
              <a:solidFill>
                <a:schemeClr val="tx2"/>
              </a:solidFill>
              <a:latin typeface="Arial" panose="020B0604020202020204" pitchFamily="34" charset="0"/>
            </a:endParaRPr>
          </a:p>
        </p:txBody>
      </p:sp>
    </p:spTree>
    <p:extLst>
      <p:ext uri="{BB962C8B-B14F-4D97-AF65-F5344CB8AC3E}">
        <p14:creationId xmlns:p14="http://schemas.microsoft.com/office/powerpoint/2010/main" val="3298331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86099" y="1828800"/>
            <a:ext cx="4689175" cy="857250"/>
          </a:xfrm>
        </p:spPr>
        <p:txBody>
          <a:bodyPr/>
          <a:lstStyle/>
          <a:p>
            <a:r>
              <a:rPr lang="en-CA" altLang="en-US" sz="2700" dirty="0" smtClean="0"/>
              <a:t>Does increasing protein delivery impact outcomes?</a:t>
            </a:r>
            <a:endParaRPr lang="en-CA" altLang="en-US" sz="2700" dirty="0"/>
          </a:p>
        </p:txBody>
      </p:sp>
      <p:pic>
        <p:nvPicPr>
          <p:cNvPr id="4" name="Picture 3" descr="bean man.png"/>
          <p:cNvPicPr>
            <a:picLocks noChangeAspect="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314450" y="1885950"/>
            <a:ext cx="1398917" cy="3003556"/>
          </a:xfrm>
          <a:prstGeom prst="rect">
            <a:avLst/>
          </a:prstGeom>
        </p:spPr>
      </p:pic>
    </p:spTree>
    <p:extLst>
      <p:ext uri="{BB962C8B-B14F-4D97-AF65-F5344CB8AC3E}">
        <p14:creationId xmlns:p14="http://schemas.microsoft.com/office/powerpoint/2010/main" val="3851547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6125777" y="4822048"/>
            <a:ext cx="3038011" cy="276999"/>
          </a:xfrm>
          <a:prstGeom prst="rect">
            <a:avLst/>
          </a:prstGeom>
          <a:noFill/>
          <a:ln w="9525">
            <a:noFill/>
            <a:miter lim="800000"/>
            <a:headEnd/>
            <a:tailEnd/>
          </a:ln>
          <a:effectLst/>
        </p:spPr>
        <p:txBody>
          <a:bodyPr wrap="none">
            <a:spAutoFit/>
          </a:bodyPr>
          <a:lstStyle/>
          <a:p>
            <a:pPr eaLnBrk="1" hangingPunct="1"/>
            <a:r>
              <a:rPr lang="en-GB" sz="1200" b="1" dirty="0">
                <a:solidFill>
                  <a:schemeClr val="accent1"/>
                </a:solidFill>
              </a:rPr>
              <a:t>Olav </a:t>
            </a:r>
            <a:r>
              <a:rPr lang="en-GB" sz="1200" b="1" dirty="0" err="1">
                <a:solidFill>
                  <a:schemeClr val="accent1"/>
                </a:solidFill>
              </a:rPr>
              <a:t>Rooyakers</a:t>
            </a:r>
            <a:r>
              <a:rPr lang="en-GB" sz="1200" b="1" dirty="0">
                <a:solidFill>
                  <a:schemeClr val="accent1"/>
                </a:solidFill>
              </a:rPr>
              <a:t> CC. icu-metabolism.se</a:t>
            </a:r>
          </a:p>
        </p:txBody>
      </p:sp>
      <p:graphicFrame>
        <p:nvGraphicFramePr>
          <p:cNvPr id="7" name="Chart 6"/>
          <p:cNvGraphicFramePr>
            <a:graphicFrameLocks noChangeAspect="1"/>
          </p:cNvGraphicFramePr>
          <p:nvPr>
            <p:extLst>
              <p:ext uri="{D42A27DB-BD31-4B8C-83A1-F6EECF244321}">
                <p14:modId xmlns:p14="http://schemas.microsoft.com/office/powerpoint/2010/main" val="3278498914"/>
              </p:ext>
            </p:extLst>
          </p:nvPr>
        </p:nvGraphicFramePr>
        <p:xfrm>
          <a:off x="1223628" y="1383618"/>
          <a:ext cx="3439716" cy="24485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noChangeAspect="1"/>
          </p:cNvGraphicFramePr>
          <p:nvPr>
            <p:extLst>
              <p:ext uri="{D42A27DB-BD31-4B8C-83A1-F6EECF244321}">
                <p14:modId xmlns:p14="http://schemas.microsoft.com/office/powerpoint/2010/main" val="3052279867"/>
              </p:ext>
            </p:extLst>
          </p:nvPr>
        </p:nvGraphicFramePr>
        <p:xfrm>
          <a:off x="4554986" y="1383618"/>
          <a:ext cx="3439716" cy="244852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59125" y="450083"/>
            <a:ext cx="7907547" cy="461665"/>
          </a:xfrm>
          <a:prstGeom prst="rect">
            <a:avLst/>
          </a:prstGeom>
          <a:noFill/>
        </p:spPr>
        <p:txBody>
          <a:bodyPr wrap="square" rtlCol="0">
            <a:spAutoFit/>
          </a:bodyPr>
          <a:lstStyle/>
          <a:p>
            <a:pPr algn="ctr"/>
            <a:r>
              <a:rPr lang="en-CA" sz="2400" dirty="0">
                <a:solidFill>
                  <a:schemeClr val="tx2"/>
                </a:solidFill>
              </a:rPr>
              <a:t>What happens to exogenously administered amino acid?</a:t>
            </a:r>
          </a:p>
        </p:txBody>
      </p:sp>
    </p:spTree>
    <p:extLst>
      <p:ext uri="{BB962C8B-B14F-4D97-AF65-F5344CB8AC3E}">
        <p14:creationId xmlns:p14="http://schemas.microsoft.com/office/powerpoint/2010/main" val="36534826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larit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ther">
  <a:themeElements>
    <a:clrScheme name="">
      <a:dk1>
        <a:srgbClr val="919191"/>
      </a:dk1>
      <a:lt1>
        <a:srgbClr val="FFFFFF"/>
      </a:lt1>
      <a:dk2>
        <a:srgbClr val="063DE8"/>
      </a:dk2>
      <a:lt2>
        <a:srgbClr val="FAFD00"/>
      </a:lt2>
      <a:accent1>
        <a:srgbClr val="618FFD"/>
      </a:accent1>
      <a:accent2>
        <a:srgbClr val="00AE00"/>
      </a:accent2>
      <a:accent3>
        <a:srgbClr val="AAAFF2"/>
      </a:accent3>
      <a:accent4>
        <a:srgbClr val="DADADA"/>
      </a:accent4>
      <a:accent5>
        <a:srgbClr val="B7C6FE"/>
      </a:accent5>
      <a:accent6>
        <a:srgbClr val="009D00"/>
      </a:accent6>
      <a:hlink>
        <a:srgbClr val="FC0128"/>
      </a:hlink>
      <a:folHlink>
        <a:srgbClr val="CECECE"/>
      </a:folHlink>
    </a:clrScheme>
    <a:fontScheme name="Oth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Oth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th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th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th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th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th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th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NHSc_PPT_Template_Corp_2014</Template>
  <TotalTime>12246</TotalTime>
  <Words>2515</Words>
  <Application>Microsoft Office PowerPoint</Application>
  <PresentationFormat>On-screen Show (16:9)</PresentationFormat>
  <Paragraphs>473</Paragraphs>
  <Slides>60</Slides>
  <Notes>14</Notes>
  <HiddenSlides>2</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60</vt:i4>
      </vt:variant>
    </vt:vector>
  </HeadingPairs>
  <TitlesOfParts>
    <vt:vector size="77" baseType="lpstr">
      <vt:lpstr>ＭＳ Ｐゴシック</vt:lpstr>
      <vt:lpstr>ＭＳ Ｐゴシック</vt:lpstr>
      <vt:lpstr>SimSun</vt:lpstr>
      <vt:lpstr>Albertus Extra Bold</vt:lpstr>
      <vt:lpstr>Andalus</vt:lpstr>
      <vt:lpstr>Arial</vt:lpstr>
      <vt:lpstr>Avenir Next Condensed</vt:lpstr>
      <vt:lpstr>Britannic Bold</vt:lpstr>
      <vt:lpstr>Calibri</vt:lpstr>
      <vt:lpstr>Monotype Sorts</vt:lpstr>
      <vt:lpstr>MS Mincho</vt:lpstr>
      <vt:lpstr>Times New Roman</vt:lpstr>
      <vt:lpstr>Wingdings</vt:lpstr>
      <vt:lpstr>1_Clarity</vt:lpstr>
      <vt:lpstr>Other</vt:lpstr>
      <vt:lpstr>3_Office Theme</vt:lpstr>
      <vt:lpstr>Document</vt:lpstr>
      <vt:lpstr>PowerPoint Presentation</vt:lpstr>
      <vt:lpstr>Learning Objectives</vt:lpstr>
      <vt:lpstr>PowerPoint Presentation</vt:lpstr>
      <vt:lpstr>Acute outcomes and 1-year mortality of ICU-acquired weakness A cohort study and propensity matched analysis</vt:lpstr>
      <vt:lpstr>Critically injured trauma patients  during 21 days</vt:lpstr>
      <vt:lpstr>Low muscularity or Muscle Atrophy in the critically ill can lead to…</vt:lpstr>
      <vt:lpstr>Role of Macronutrients in Preserving Mucle and Optimizing Outcomes</vt:lpstr>
      <vt:lpstr>Does increasing protein delivery impact outcomes?</vt:lpstr>
      <vt:lpstr>PowerPoint Presentation</vt:lpstr>
      <vt:lpstr>PowerPoint Presentation</vt:lpstr>
      <vt:lpstr>PowerPoint Presentation</vt:lpstr>
      <vt:lpstr>Bedside Measure of Muscle Mass</vt:lpstr>
      <vt:lpstr>Association between CT skeletal muscle measure and US thickness of quadraceps</vt:lpstr>
      <vt:lpstr>Ability of QMLT to predict low CT skeletal muscle index and CSA by logistic regression </vt:lpstr>
      <vt:lpstr>PowerPoint Presentation</vt:lpstr>
      <vt:lpstr> Relationship between anthropometry  and self-reported outcomes:</vt:lpstr>
      <vt:lpstr>PowerPoint Presentation</vt:lpstr>
      <vt:lpstr>Impact of Protein Intake on  60-day Mortality</vt:lpstr>
      <vt:lpstr>Rate of Mortality Relative to  Adequacy of Protein and Energy Intake Delivered</vt:lpstr>
      <vt:lpstr>PowerPoint Presentation</vt:lpstr>
      <vt:lpstr>More Protein Associated with Improved Clinical Outcomes!</vt:lpstr>
      <vt:lpstr>Early Nutrition in the ICU: Less is more! Post-hoc analysis of EPANIC</vt:lpstr>
      <vt:lpstr>PowerPoint Presentation</vt:lpstr>
      <vt:lpstr>PowerPoint Presentation</vt:lpstr>
      <vt:lpstr>PowerPoint Presentation</vt:lpstr>
      <vt:lpstr>More Protein Associated with Improved Clinical Outcomes?</vt:lpstr>
      <vt:lpstr>Initial Tropic vs. Full EN  in Patients with Acute Lung Injury </vt:lpstr>
      <vt:lpstr>Initial Tropic vs. Full EN  in Patients with Acute Lung Injury </vt:lpstr>
      <vt:lpstr>PowerPoint Presentation</vt:lpstr>
      <vt:lpstr>PowerPoint Presentation</vt:lpstr>
      <vt:lpstr>Nutritional Adequacy and Long-term Outcomes in Critically Ill Patients Requiring Prolonged Mechanical Ventilation</vt:lpstr>
      <vt:lpstr>Estimates of Association Between         Nutritional Adequacy and SF-36 Scores</vt:lpstr>
      <vt:lpstr>PowerPoint Presentation</vt:lpstr>
      <vt:lpstr>The Nephroprotect Study</vt:lpstr>
      <vt:lpstr>The Nephroprotect Study</vt:lpstr>
      <vt:lpstr>The Nephroprotect Study</vt:lpstr>
      <vt:lpstr>PowerPoint Presentation</vt:lpstr>
      <vt:lpstr>ICU patients are not all created equal…should we expect the impact of nutrition therapy to be the same across all patients?</vt:lpstr>
      <vt:lpstr>PowerPoint Presentation</vt:lpstr>
      <vt:lpstr>The Development of the NUTrition Risk in the Critically ill Score (NUTRIC Score).  </vt:lpstr>
      <vt:lpstr>The Validation of the NUTrition Risk in the Critically ill Score (NUTRIC Score)  </vt:lpstr>
      <vt:lpstr>The Validation of the NUTrition Risk in the Critically ill Score (NUTRIC Score)  </vt:lpstr>
      <vt:lpstr>Who might benefit the most from protein intervention?</vt:lpstr>
      <vt:lpstr>More Protein is Better! Particularly in ‘High-risk’ patients</vt:lpstr>
      <vt:lpstr>PowerPoint Presentation</vt:lpstr>
      <vt:lpstr>Current Practice  Results of 2014 INS</vt:lpstr>
      <vt:lpstr>Current Practice  Results of 2014 INS</vt:lpstr>
      <vt:lpstr>Current Practice  Results of 2014 INS</vt:lpstr>
      <vt:lpstr>Is current practice providing adequate amounts of protein to critically ill patients?</vt:lpstr>
      <vt:lpstr>Can we do better?</vt:lpstr>
      <vt:lpstr>The Efficacy of Enhanced Protein-Energy Provision via the Enteral Route in Critically Ill Patients:   The PEP uP Protocol!</vt:lpstr>
      <vt:lpstr>PowerPoint Presentation</vt:lpstr>
      <vt:lpstr>Effect of Protein Supplements q6h to a dose of 1 gm/kg/day</vt:lpstr>
      <vt:lpstr>PowerPoint Presentation</vt:lpstr>
      <vt:lpstr>PowerPoint Presentation</vt:lpstr>
      <vt:lpstr>PowerPoint Presentation</vt:lpstr>
      <vt:lpstr>Other Strategies to Preserving Mucle and Optimizing Outcomes</vt:lpstr>
      <vt:lpstr>Conclusions</vt:lpstr>
      <vt:lpstr>PowerPoint Presentation</vt:lpstr>
      <vt:lpstr>PowerPoint Presentation</vt:lpstr>
    </vt:vector>
  </TitlesOfParts>
  <Company>Nestle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Peptamen Ad board session</dc:title>
  <dc:creator>Danel,Aurélie,BIOPOLE,NHSc/Health Eco.</dc:creator>
  <cp:lastModifiedBy>Daren Heyland</cp:lastModifiedBy>
  <cp:revision>268</cp:revision>
  <cp:lastPrinted>2016-01-04T13:16:04Z</cp:lastPrinted>
  <dcterms:created xsi:type="dcterms:W3CDTF">2015-11-24T10:23:46Z</dcterms:created>
  <dcterms:modified xsi:type="dcterms:W3CDTF">2017-02-18T18:27:35Z</dcterms:modified>
</cp:coreProperties>
</file>